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59" r:id="rId4"/>
    <p:sldId id="261" r:id="rId5"/>
    <p:sldId id="263" r:id="rId6"/>
    <p:sldId id="264" r:id="rId7"/>
    <p:sldId id="268" r:id="rId8"/>
    <p:sldId id="269" r:id="rId9"/>
    <p:sldId id="271" r:id="rId10"/>
    <p:sldId id="273" r:id="rId11"/>
    <p:sldId id="274" r:id="rId12"/>
    <p:sldId id="283" r:id="rId13"/>
    <p:sldId id="277" r:id="rId14"/>
    <p:sldId id="282"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2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6C3D59-1C7F-4CBE-8A05-BE56CBE19B8F}" type="datetimeFigureOut">
              <a:rPr lang="en-IN" smtClean="0"/>
              <a:t>21-04-2022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1D192-94B6-4146-BE4C-09AE622622A2}" type="slidenum">
              <a:rPr lang="en-IN" smtClean="0"/>
              <a:t>‹#›</a:t>
            </a:fld>
            <a:endParaRPr lang="en-IN"/>
          </a:p>
        </p:txBody>
      </p:sp>
    </p:spTree>
    <p:extLst>
      <p:ext uri="{BB962C8B-B14F-4D97-AF65-F5344CB8AC3E}">
        <p14:creationId xmlns:p14="http://schemas.microsoft.com/office/powerpoint/2010/main" val="196475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801D192-94B6-4146-BE4C-09AE622622A2}" type="slidenum">
              <a:rPr lang="en-IN" smtClean="0"/>
              <a:t>8</a:t>
            </a:fld>
            <a:endParaRPr lang="en-IN"/>
          </a:p>
        </p:txBody>
      </p:sp>
    </p:spTree>
    <p:extLst>
      <p:ext uri="{BB962C8B-B14F-4D97-AF65-F5344CB8AC3E}">
        <p14:creationId xmlns:p14="http://schemas.microsoft.com/office/powerpoint/2010/main" val="2643332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EB39-DC49-442A-B505-E7A39C285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C03A3D-E65D-4439-88FF-3EF1F2BC3B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95C7DD-1EC2-4CF6-AFFB-80AC69E6797C}"/>
              </a:ext>
            </a:extLst>
          </p:cNvPr>
          <p:cNvSpPr>
            <a:spLocks noGrp="1"/>
          </p:cNvSpPr>
          <p:nvPr>
            <p:ph type="dt" sz="half" idx="10"/>
          </p:nvPr>
        </p:nvSpPr>
        <p:spPr/>
        <p:txBody>
          <a:bodyPr/>
          <a:lstStyle/>
          <a:p>
            <a:fld id="{3596235B-C80D-42A8-8117-C3FCE1A920BC}" type="datetimeFigureOut">
              <a:rPr lang="en-IN" smtClean="0"/>
              <a:t>21-04-2022</a:t>
            </a:fld>
            <a:endParaRPr lang="en-IN"/>
          </a:p>
        </p:txBody>
      </p:sp>
      <p:sp>
        <p:nvSpPr>
          <p:cNvPr id="5" name="Footer Placeholder 4">
            <a:extLst>
              <a:ext uri="{FF2B5EF4-FFF2-40B4-BE49-F238E27FC236}">
                <a16:creationId xmlns:a16="http://schemas.microsoft.com/office/drawing/2014/main" id="{F0F791B4-ABDA-4F4F-BD84-A3998EDE4F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41C96E-AACA-4557-B931-16202BF51DBD}"/>
              </a:ext>
            </a:extLst>
          </p:cNvPr>
          <p:cNvSpPr>
            <a:spLocks noGrp="1"/>
          </p:cNvSpPr>
          <p:nvPr>
            <p:ph type="sldNum" sz="quarter" idx="12"/>
          </p:nvPr>
        </p:nvSpPr>
        <p:spPr/>
        <p:txBody>
          <a:bodyPr/>
          <a:lstStyle/>
          <a:p>
            <a:fld id="{4E0EAB35-57CC-4738-B919-AF744F7BDEFC}" type="slidenum">
              <a:rPr lang="en-IN" smtClean="0"/>
              <a:t>‹#›</a:t>
            </a:fld>
            <a:endParaRPr lang="en-IN"/>
          </a:p>
        </p:txBody>
      </p:sp>
    </p:spTree>
    <p:extLst>
      <p:ext uri="{BB962C8B-B14F-4D97-AF65-F5344CB8AC3E}">
        <p14:creationId xmlns:p14="http://schemas.microsoft.com/office/powerpoint/2010/main" val="1400833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F43D-229A-4C9C-9CAF-78C8FC0240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C7FFA7-BCE6-45E6-95EF-3645B08834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394875-6814-4A87-9E3D-ABBCFE422266}"/>
              </a:ext>
            </a:extLst>
          </p:cNvPr>
          <p:cNvSpPr>
            <a:spLocks noGrp="1"/>
          </p:cNvSpPr>
          <p:nvPr>
            <p:ph type="dt" sz="half" idx="10"/>
          </p:nvPr>
        </p:nvSpPr>
        <p:spPr/>
        <p:txBody>
          <a:bodyPr/>
          <a:lstStyle/>
          <a:p>
            <a:fld id="{3596235B-C80D-42A8-8117-C3FCE1A920BC}" type="datetimeFigureOut">
              <a:rPr lang="en-IN" smtClean="0"/>
              <a:t>21-04-2022</a:t>
            </a:fld>
            <a:endParaRPr lang="en-IN"/>
          </a:p>
        </p:txBody>
      </p:sp>
      <p:sp>
        <p:nvSpPr>
          <p:cNvPr id="5" name="Footer Placeholder 4">
            <a:extLst>
              <a:ext uri="{FF2B5EF4-FFF2-40B4-BE49-F238E27FC236}">
                <a16:creationId xmlns:a16="http://schemas.microsoft.com/office/drawing/2014/main" id="{E3D5044D-3301-42F5-A3C7-2AD91CD9E3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4EBFAA-DBE1-4375-8A26-48BFFB7AC88D}"/>
              </a:ext>
            </a:extLst>
          </p:cNvPr>
          <p:cNvSpPr>
            <a:spLocks noGrp="1"/>
          </p:cNvSpPr>
          <p:nvPr>
            <p:ph type="sldNum" sz="quarter" idx="12"/>
          </p:nvPr>
        </p:nvSpPr>
        <p:spPr/>
        <p:txBody>
          <a:bodyPr/>
          <a:lstStyle/>
          <a:p>
            <a:fld id="{4E0EAB35-57CC-4738-B919-AF744F7BDEFC}" type="slidenum">
              <a:rPr lang="en-IN" smtClean="0"/>
              <a:t>‹#›</a:t>
            </a:fld>
            <a:endParaRPr lang="en-IN"/>
          </a:p>
        </p:txBody>
      </p:sp>
    </p:spTree>
    <p:extLst>
      <p:ext uri="{BB962C8B-B14F-4D97-AF65-F5344CB8AC3E}">
        <p14:creationId xmlns:p14="http://schemas.microsoft.com/office/powerpoint/2010/main" val="448570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F40D32-EDB6-4699-A148-EAB60A6CF7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3C5B2A-8829-4A6E-84BA-A0DB367D4D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888395-5FCC-4D6A-BB70-2AA4B805BB58}"/>
              </a:ext>
            </a:extLst>
          </p:cNvPr>
          <p:cNvSpPr>
            <a:spLocks noGrp="1"/>
          </p:cNvSpPr>
          <p:nvPr>
            <p:ph type="dt" sz="half" idx="10"/>
          </p:nvPr>
        </p:nvSpPr>
        <p:spPr/>
        <p:txBody>
          <a:bodyPr/>
          <a:lstStyle/>
          <a:p>
            <a:fld id="{3596235B-C80D-42A8-8117-C3FCE1A920BC}" type="datetimeFigureOut">
              <a:rPr lang="en-IN" smtClean="0"/>
              <a:t>21-04-2022</a:t>
            </a:fld>
            <a:endParaRPr lang="en-IN"/>
          </a:p>
        </p:txBody>
      </p:sp>
      <p:sp>
        <p:nvSpPr>
          <p:cNvPr id="5" name="Footer Placeholder 4">
            <a:extLst>
              <a:ext uri="{FF2B5EF4-FFF2-40B4-BE49-F238E27FC236}">
                <a16:creationId xmlns:a16="http://schemas.microsoft.com/office/drawing/2014/main" id="{9C0AAD3E-958D-4168-8A55-BA6E95F788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5CE9B7-7191-442F-8449-114800A0F64B}"/>
              </a:ext>
            </a:extLst>
          </p:cNvPr>
          <p:cNvSpPr>
            <a:spLocks noGrp="1"/>
          </p:cNvSpPr>
          <p:nvPr>
            <p:ph type="sldNum" sz="quarter" idx="12"/>
          </p:nvPr>
        </p:nvSpPr>
        <p:spPr/>
        <p:txBody>
          <a:bodyPr/>
          <a:lstStyle/>
          <a:p>
            <a:fld id="{4E0EAB35-57CC-4738-B919-AF744F7BDEFC}" type="slidenum">
              <a:rPr lang="en-IN" smtClean="0"/>
              <a:t>‹#›</a:t>
            </a:fld>
            <a:endParaRPr lang="en-IN"/>
          </a:p>
        </p:txBody>
      </p:sp>
    </p:spTree>
    <p:extLst>
      <p:ext uri="{BB962C8B-B14F-4D97-AF65-F5344CB8AC3E}">
        <p14:creationId xmlns:p14="http://schemas.microsoft.com/office/powerpoint/2010/main" val="208977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BEF6-F510-4F69-8B3D-BF972FDC78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C608DA-E1D2-410C-A8F4-99B119187A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ECE08B-6FC7-4E44-8519-D9A384D1715D}"/>
              </a:ext>
            </a:extLst>
          </p:cNvPr>
          <p:cNvSpPr>
            <a:spLocks noGrp="1"/>
          </p:cNvSpPr>
          <p:nvPr>
            <p:ph type="dt" sz="half" idx="10"/>
          </p:nvPr>
        </p:nvSpPr>
        <p:spPr/>
        <p:txBody>
          <a:bodyPr/>
          <a:lstStyle/>
          <a:p>
            <a:fld id="{3596235B-C80D-42A8-8117-C3FCE1A920BC}" type="datetimeFigureOut">
              <a:rPr lang="en-IN" smtClean="0"/>
              <a:t>21-04-2022</a:t>
            </a:fld>
            <a:endParaRPr lang="en-IN"/>
          </a:p>
        </p:txBody>
      </p:sp>
      <p:sp>
        <p:nvSpPr>
          <p:cNvPr id="5" name="Footer Placeholder 4">
            <a:extLst>
              <a:ext uri="{FF2B5EF4-FFF2-40B4-BE49-F238E27FC236}">
                <a16:creationId xmlns:a16="http://schemas.microsoft.com/office/drawing/2014/main" id="{3F05A60E-232D-4664-B04D-0214A5F7FF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8A7304-B6CA-4C17-91DA-88AD62B262CB}"/>
              </a:ext>
            </a:extLst>
          </p:cNvPr>
          <p:cNvSpPr>
            <a:spLocks noGrp="1"/>
          </p:cNvSpPr>
          <p:nvPr>
            <p:ph type="sldNum" sz="quarter" idx="12"/>
          </p:nvPr>
        </p:nvSpPr>
        <p:spPr/>
        <p:txBody>
          <a:bodyPr/>
          <a:lstStyle/>
          <a:p>
            <a:fld id="{4E0EAB35-57CC-4738-B919-AF744F7BDEFC}" type="slidenum">
              <a:rPr lang="en-IN" smtClean="0"/>
              <a:t>‹#›</a:t>
            </a:fld>
            <a:endParaRPr lang="en-IN"/>
          </a:p>
        </p:txBody>
      </p:sp>
    </p:spTree>
    <p:extLst>
      <p:ext uri="{BB962C8B-B14F-4D97-AF65-F5344CB8AC3E}">
        <p14:creationId xmlns:p14="http://schemas.microsoft.com/office/powerpoint/2010/main" val="1596876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58E3-0669-4CF4-A471-A108DA7B3A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12320D-6E78-4641-BA60-956519CBC7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2EE5AC-25CB-44A3-92DA-49730FE98390}"/>
              </a:ext>
            </a:extLst>
          </p:cNvPr>
          <p:cNvSpPr>
            <a:spLocks noGrp="1"/>
          </p:cNvSpPr>
          <p:nvPr>
            <p:ph type="dt" sz="half" idx="10"/>
          </p:nvPr>
        </p:nvSpPr>
        <p:spPr/>
        <p:txBody>
          <a:bodyPr/>
          <a:lstStyle/>
          <a:p>
            <a:fld id="{3596235B-C80D-42A8-8117-C3FCE1A920BC}" type="datetimeFigureOut">
              <a:rPr lang="en-IN" smtClean="0"/>
              <a:t>21-04-2022</a:t>
            </a:fld>
            <a:endParaRPr lang="en-IN"/>
          </a:p>
        </p:txBody>
      </p:sp>
      <p:sp>
        <p:nvSpPr>
          <p:cNvPr id="5" name="Footer Placeholder 4">
            <a:extLst>
              <a:ext uri="{FF2B5EF4-FFF2-40B4-BE49-F238E27FC236}">
                <a16:creationId xmlns:a16="http://schemas.microsoft.com/office/drawing/2014/main" id="{956FF0A4-62EE-4AA8-A14B-81BAEF196D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ECCC6A-BD80-45C5-913F-FCE317AA67F4}"/>
              </a:ext>
            </a:extLst>
          </p:cNvPr>
          <p:cNvSpPr>
            <a:spLocks noGrp="1"/>
          </p:cNvSpPr>
          <p:nvPr>
            <p:ph type="sldNum" sz="quarter" idx="12"/>
          </p:nvPr>
        </p:nvSpPr>
        <p:spPr/>
        <p:txBody>
          <a:bodyPr/>
          <a:lstStyle/>
          <a:p>
            <a:fld id="{4E0EAB35-57CC-4738-B919-AF744F7BDEFC}" type="slidenum">
              <a:rPr lang="en-IN" smtClean="0"/>
              <a:t>‹#›</a:t>
            </a:fld>
            <a:endParaRPr lang="en-IN"/>
          </a:p>
        </p:txBody>
      </p:sp>
    </p:spTree>
    <p:extLst>
      <p:ext uri="{BB962C8B-B14F-4D97-AF65-F5344CB8AC3E}">
        <p14:creationId xmlns:p14="http://schemas.microsoft.com/office/powerpoint/2010/main" val="194805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8CA7-7012-4558-8BA8-2C18BF514C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6E2075-DA91-4CE4-8091-D25F7CB533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32939C-18E0-4BE3-A7BD-A737A54560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B33075F-A365-447D-A3EF-47300679DBD7}"/>
              </a:ext>
            </a:extLst>
          </p:cNvPr>
          <p:cNvSpPr>
            <a:spLocks noGrp="1"/>
          </p:cNvSpPr>
          <p:nvPr>
            <p:ph type="dt" sz="half" idx="10"/>
          </p:nvPr>
        </p:nvSpPr>
        <p:spPr/>
        <p:txBody>
          <a:bodyPr/>
          <a:lstStyle/>
          <a:p>
            <a:fld id="{3596235B-C80D-42A8-8117-C3FCE1A920BC}" type="datetimeFigureOut">
              <a:rPr lang="en-IN" smtClean="0"/>
              <a:t>21-04-2022</a:t>
            </a:fld>
            <a:endParaRPr lang="en-IN"/>
          </a:p>
        </p:txBody>
      </p:sp>
      <p:sp>
        <p:nvSpPr>
          <p:cNvPr id="6" name="Footer Placeholder 5">
            <a:extLst>
              <a:ext uri="{FF2B5EF4-FFF2-40B4-BE49-F238E27FC236}">
                <a16:creationId xmlns:a16="http://schemas.microsoft.com/office/drawing/2014/main" id="{488E32A5-5911-41D4-8AAE-252CB8B7C2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7FCAB4-255C-49D7-970A-5341EF98C663}"/>
              </a:ext>
            </a:extLst>
          </p:cNvPr>
          <p:cNvSpPr>
            <a:spLocks noGrp="1"/>
          </p:cNvSpPr>
          <p:nvPr>
            <p:ph type="sldNum" sz="quarter" idx="12"/>
          </p:nvPr>
        </p:nvSpPr>
        <p:spPr/>
        <p:txBody>
          <a:bodyPr/>
          <a:lstStyle/>
          <a:p>
            <a:fld id="{4E0EAB35-57CC-4738-B919-AF744F7BDEFC}" type="slidenum">
              <a:rPr lang="en-IN" smtClean="0"/>
              <a:t>‹#›</a:t>
            </a:fld>
            <a:endParaRPr lang="en-IN"/>
          </a:p>
        </p:txBody>
      </p:sp>
    </p:spTree>
    <p:extLst>
      <p:ext uri="{BB962C8B-B14F-4D97-AF65-F5344CB8AC3E}">
        <p14:creationId xmlns:p14="http://schemas.microsoft.com/office/powerpoint/2010/main" val="1817302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BC5CA-8EA1-41ED-BF74-14A26C25E0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17A100-71C1-4D32-B234-F98C5FF879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6D32DD-866D-4727-9780-DF384C8ACA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774C00-BBAD-434D-950A-9A58DCD800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440C46-34AF-4F57-84B5-B1D9BDBCEA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33ACD62-7554-4558-B190-10C43640AD19}"/>
              </a:ext>
            </a:extLst>
          </p:cNvPr>
          <p:cNvSpPr>
            <a:spLocks noGrp="1"/>
          </p:cNvSpPr>
          <p:nvPr>
            <p:ph type="dt" sz="half" idx="10"/>
          </p:nvPr>
        </p:nvSpPr>
        <p:spPr/>
        <p:txBody>
          <a:bodyPr/>
          <a:lstStyle/>
          <a:p>
            <a:fld id="{3596235B-C80D-42A8-8117-C3FCE1A920BC}" type="datetimeFigureOut">
              <a:rPr lang="en-IN" smtClean="0"/>
              <a:t>21-04-2022</a:t>
            </a:fld>
            <a:endParaRPr lang="en-IN"/>
          </a:p>
        </p:txBody>
      </p:sp>
      <p:sp>
        <p:nvSpPr>
          <p:cNvPr id="8" name="Footer Placeholder 7">
            <a:extLst>
              <a:ext uri="{FF2B5EF4-FFF2-40B4-BE49-F238E27FC236}">
                <a16:creationId xmlns:a16="http://schemas.microsoft.com/office/drawing/2014/main" id="{42E6EF6E-B9AF-4240-AA62-2BCAD3AEF2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54E1FC-F754-4ACB-B909-3B7F445B1932}"/>
              </a:ext>
            </a:extLst>
          </p:cNvPr>
          <p:cNvSpPr>
            <a:spLocks noGrp="1"/>
          </p:cNvSpPr>
          <p:nvPr>
            <p:ph type="sldNum" sz="quarter" idx="12"/>
          </p:nvPr>
        </p:nvSpPr>
        <p:spPr/>
        <p:txBody>
          <a:bodyPr/>
          <a:lstStyle/>
          <a:p>
            <a:fld id="{4E0EAB35-57CC-4738-B919-AF744F7BDEFC}" type="slidenum">
              <a:rPr lang="en-IN" smtClean="0"/>
              <a:t>‹#›</a:t>
            </a:fld>
            <a:endParaRPr lang="en-IN"/>
          </a:p>
        </p:txBody>
      </p:sp>
    </p:spTree>
    <p:extLst>
      <p:ext uri="{BB962C8B-B14F-4D97-AF65-F5344CB8AC3E}">
        <p14:creationId xmlns:p14="http://schemas.microsoft.com/office/powerpoint/2010/main" val="3533876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EE19-7406-4ECC-A339-5EBE951597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F1AE44-7D0F-466B-9D9E-4A24FEDD91AB}"/>
              </a:ext>
            </a:extLst>
          </p:cNvPr>
          <p:cNvSpPr>
            <a:spLocks noGrp="1"/>
          </p:cNvSpPr>
          <p:nvPr>
            <p:ph type="dt" sz="half" idx="10"/>
          </p:nvPr>
        </p:nvSpPr>
        <p:spPr/>
        <p:txBody>
          <a:bodyPr/>
          <a:lstStyle/>
          <a:p>
            <a:fld id="{3596235B-C80D-42A8-8117-C3FCE1A920BC}" type="datetimeFigureOut">
              <a:rPr lang="en-IN" smtClean="0"/>
              <a:t>21-04-2022</a:t>
            </a:fld>
            <a:endParaRPr lang="en-IN"/>
          </a:p>
        </p:txBody>
      </p:sp>
      <p:sp>
        <p:nvSpPr>
          <p:cNvPr id="4" name="Footer Placeholder 3">
            <a:extLst>
              <a:ext uri="{FF2B5EF4-FFF2-40B4-BE49-F238E27FC236}">
                <a16:creationId xmlns:a16="http://schemas.microsoft.com/office/drawing/2014/main" id="{829080F4-5303-4A92-B085-FCCFF9E159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1DC2F9B-D3A2-45F8-84BD-1661DCFB281B}"/>
              </a:ext>
            </a:extLst>
          </p:cNvPr>
          <p:cNvSpPr>
            <a:spLocks noGrp="1"/>
          </p:cNvSpPr>
          <p:nvPr>
            <p:ph type="sldNum" sz="quarter" idx="12"/>
          </p:nvPr>
        </p:nvSpPr>
        <p:spPr/>
        <p:txBody>
          <a:bodyPr/>
          <a:lstStyle/>
          <a:p>
            <a:fld id="{4E0EAB35-57CC-4738-B919-AF744F7BDEFC}" type="slidenum">
              <a:rPr lang="en-IN" smtClean="0"/>
              <a:t>‹#›</a:t>
            </a:fld>
            <a:endParaRPr lang="en-IN"/>
          </a:p>
        </p:txBody>
      </p:sp>
    </p:spTree>
    <p:extLst>
      <p:ext uri="{BB962C8B-B14F-4D97-AF65-F5344CB8AC3E}">
        <p14:creationId xmlns:p14="http://schemas.microsoft.com/office/powerpoint/2010/main" val="1769658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94E6F6-0103-423B-8730-809C17904FEA}"/>
              </a:ext>
            </a:extLst>
          </p:cNvPr>
          <p:cNvSpPr>
            <a:spLocks noGrp="1"/>
          </p:cNvSpPr>
          <p:nvPr>
            <p:ph type="dt" sz="half" idx="10"/>
          </p:nvPr>
        </p:nvSpPr>
        <p:spPr/>
        <p:txBody>
          <a:bodyPr/>
          <a:lstStyle/>
          <a:p>
            <a:fld id="{3596235B-C80D-42A8-8117-C3FCE1A920BC}" type="datetimeFigureOut">
              <a:rPr lang="en-IN" smtClean="0"/>
              <a:t>21-04-2022</a:t>
            </a:fld>
            <a:endParaRPr lang="en-IN"/>
          </a:p>
        </p:txBody>
      </p:sp>
      <p:sp>
        <p:nvSpPr>
          <p:cNvPr id="3" name="Footer Placeholder 2">
            <a:extLst>
              <a:ext uri="{FF2B5EF4-FFF2-40B4-BE49-F238E27FC236}">
                <a16:creationId xmlns:a16="http://schemas.microsoft.com/office/drawing/2014/main" id="{CCF3D303-D7F6-4396-B5DB-7F421EEEAC6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6BD778F-E574-48C7-9572-5739F7D629BC}"/>
              </a:ext>
            </a:extLst>
          </p:cNvPr>
          <p:cNvSpPr>
            <a:spLocks noGrp="1"/>
          </p:cNvSpPr>
          <p:nvPr>
            <p:ph type="sldNum" sz="quarter" idx="12"/>
          </p:nvPr>
        </p:nvSpPr>
        <p:spPr/>
        <p:txBody>
          <a:bodyPr/>
          <a:lstStyle/>
          <a:p>
            <a:fld id="{4E0EAB35-57CC-4738-B919-AF744F7BDEFC}" type="slidenum">
              <a:rPr lang="en-IN" smtClean="0"/>
              <a:t>‹#›</a:t>
            </a:fld>
            <a:endParaRPr lang="en-IN"/>
          </a:p>
        </p:txBody>
      </p:sp>
    </p:spTree>
    <p:extLst>
      <p:ext uri="{BB962C8B-B14F-4D97-AF65-F5344CB8AC3E}">
        <p14:creationId xmlns:p14="http://schemas.microsoft.com/office/powerpoint/2010/main" val="3778962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ED2BB-676B-4807-B868-801ABDE4BA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C2A826D-CF78-4F3D-8B4D-99B22CC988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7F920E6-E928-4BA4-BCF8-2D61EF3017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BA9A89-A4C9-47F0-A9E7-DA595F9341C6}"/>
              </a:ext>
            </a:extLst>
          </p:cNvPr>
          <p:cNvSpPr>
            <a:spLocks noGrp="1"/>
          </p:cNvSpPr>
          <p:nvPr>
            <p:ph type="dt" sz="half" idx="10"/>
          </p:nvPr>
        </p:nvSpPr>
        <p:spPr/>
        <p:txBody>
          <a:bodyPr/>
          <a:lstStyle/>
          <a:p>
            <a:fld id="{3596235B-C80D-42A8-8117-C3FCE1A920BC}" type="datetimeFigureOut">
              <a:rPr lang="en-IN" smtClean="0"/>
              <a:t>21-04-2022</a:t>
            </a:fld>
            <a:endParaRPr lang="en-IN"/>
          </a:p>
        </p:txBody>
      </p:sp>
      <p:sp>
        <p:nvSpPr>
          <p:cNvPr id="6" name="Footer Placeholder 5">
            <a:extLst>
              <a:ext uri="{FF2B5EF4-FFF2-40B4-BE49-F238E27FC236}">
                <a16:creationId xmlns:a16="http://schemas.microsoft.com/office/drawing/2014/main" id="{3F7EE86C-73DD-424C-A704-DF75B1EDFE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4E2B43-B0E6-4850-A258-3B1EA47F398F}"/>
              </a:ext>
            </a:extLst>
          </p:cNvPr>
          <p:cNvSpPr>
            <a:spLocks noGrp="1"/>
          </p:cNvSpPr>
          <p:nvPr>
            <p:ph type="sldNum" sz="quarter" idx="12"/>
          </p:nvPr>
        </p:nvSpPr>
        <p:spPr/>
        <p:txBody>
          <a:bodyPr/>
          <a:lstStyle/>
          <a:p>
            <a:fld id="{4E0EAB35-57CC-4738-B919-AF744F7BDEFC}" type="slidenum">
              <a:rPr lang="en-IN" smtClean="0"/>
              <a:t>‹#›</a:t>
            </a:fld>
            <a:endParaRPr lang="en-IN"/>
          </a:p>
        </p:txBody>
      </p:sp>
    </p:spTree>
    <p:extLst>
      <p:ext uri="{BB962C8B-B14F-4D97-AF65-F5344CB8AC3E}">
        <p14:creationId xmlns:p14="http://schemas.microsoft.com/office/powerpoint/2010/main" val="194662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A808-CAC9-4287-AC82-8239DCF0C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8C22B63-3777-4946-A9B2-E133050EBD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FC94A6-C578-4A10-81FE-5D612D18D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2FF0E9-9C04-4595-A5F9-7675E6DB53EC}"/>
              </a:ext>
            </a:extLst>
          </p:cNvPr>
          <p:cNvSpPr>
            <a:spLocks noGrp="1"/>
          </p:cNvSpPr>
          <p:nvPr>
            <p:ph type="dt" sz="half" idx="10"/>
          </p:nvPr>
        </p:nvSpPr>
        <p:spPr/>
        <p:txBody>
          <a:bodyPr/>
          <a:lstStyle/>
          <a:p>
            <a:fld id="{3596235B-C80D-42A8-8117-C3FCE1A920BC}" type="datetimeFigureOut">
              <a:rPr lang="en-IN" smtClean="0"/>
              <a:t>21-04-2022</a:t>
            </a:fld>
            <a:endParaRPr lang="en-IN"/>
          </a:p>
        </p:txBody>
      </p:sp>
      <p:sp>
        <p:nvSpPr>
          <p:cNvPr id="6" name="Footer Placeholder 5">
            <a:extLst>
              <a:ext uri="{FF2B5EF4-FFF2-40B4-BE49-F238E27FC236}">
                <a16:creationId xmlns:a16="http://schemas.microsoft.com/office/drawing/2014/main" id="{C9784660-EC96-42B1-9251-D0A29FC4EE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B2AFF5-53BB-49FE-AD02-85E2B9BD7D6F}"/>
              </a:ext>
            </a:extLst>
          </p:cNvPr>
          <p:cNvSpPr>
            <a:spLocks noGrp="1"/>
          </p:cNvSpPr>
          <p:nvPr>
            <p:ph type="sldNum" sz="quarter" idx="12"/>
          </p:nvPr>
        </p:nvSpPr>
        <p:spPr/>
        <p:txBody>
          <a:bodyPr/>
          <a:lstStyle/>
          <a:p>
            <a:fld id="{4E0EAB35-57CC-4738-B919-AF744F7BDEFC}" type="slidenum">
              <a:rPr lang="en-IN" smtClean="0"/>
              <a:t>‹#›</a:t>
            </a:fld>
            <a:endParaRPr lang="en-IN"/>
          </a:p>
        </p:txBody>
      </p:sp>
    </p:spTree>
    <p:extLst>
      <p:ext uri="{BB962C8B-B14F-4D97-AF65-F5344CB8AC3E}">
        <p14:creationId xmlns:p14="http://schemas.microsoft.com/office/powerpoint/2010/main" val="3059680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E5876-D9DD-440D-8E0C-80F87DB66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122CFD-6737-4795-85B9-9873053687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86517B-B53F-4EA2-BD70-2D362E2FBF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6235B-C80D-42A8-8117-C3FCE1A920BC}" type="datetimeFigureOut">
              <a:rPr lang="en-IN" smtClean="0"/>
              <a:t>21-04-2022</a:t>
            </a:fld>
            <a:endParaRPr lang="en-IN"/>
          </a:p>
        </p:txBody>
      </p:sp>
      <p:sp>
        <p:nvSpPr>
          <p:cNvPr id="5" name="Footer Placeholder 4">
            <a:extLst>
              <a:ext uri="{FF2B5EF4-FFF2-40B4-BE49-F238E27FC236}">
                <a16:creationId xmlns:a16="http://schemas.microsoft.com/office/drawing/2014/main" id="{D97A5F2F-E245-4F44-BF61-26B20F0467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29F3D3-867F-49F3-904B-C4FE64947D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0EAB35-57CC-4738-B919-AF744F7BDEFC}" type="slidenum">
              <a:rPr lang="en-IN" smtClean="0"/>
              <a:t>‹#›</a:t>
            </a:fld>
            <a:endParaRPr lang="en-IN"/>
          </a:p>
        </p:txBody>
      </p:sp>
    </p:spTree>
    <p:extLst>
      <p:ext uri="{BB962C8B-B14F-4D97-AF65-F5344CB8AC3E}">
        <p14:creationId xmlns:p14="http://schemas.microsoft.com/office/powerpoint/2010/main" val="3577658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hyperlink" Target="https://drive.google.com/file/d/1lfAvoQk4U6eQjun65Yz1upUx1T3Vtdw-/view"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a:extLst>
              <a:ext uri="{FF2B5EF4-FFF2-40B4-BE49-F238E27FC236}">
                <a16:creationId xmlns:a16="http://schemas.microsoft.com/office/drawing/2014/main" id="{BAADC049-4575-4D8E-B71F-3482DE27049C}"/>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backgroundRemoval t="14050" b="85785" l="31881" r="67474">
                        <a14:foregroundMark x1="48426" y1="14876" x2="48426" y2="14876"/>
                        <a14:foregroundMark x1="44471" y1="14050" x2="44471" y2="14050"/>
                        <a14:foregroundMark x1="47215" y1="14876" x2="47215" y2="14876"/>
                        <a14:foregroundMark x1="67635" y1="46446" x2="67635" y2="46446"/>
                        <a14:foregroundMark x1="62470" y1="23967" x2="62470" y2="23967"/>
                        <a14:foregroundMark x1="56981" y1="23967" x2="56981" y2="23967"/>
                        <a14:foregroundMark x1="56820" y1="26777" x2="56820" y2="26777"/>
                        <a14:foregroundMark x1="58354" y1="21653" x2="58354" y2="21653"/>
                        <a14:foregroundMark x1="56255" y1="17190" x2="56255" y2="17190"/>
                        <a14:foregroundMark x1="42373" y1="18347" x2="42373" y2="18347"/>
                        <a14:foregroundMark x1="40436" y1="20000" x2="40436" y2="20000"/>
                        <a14:foregroundMark x1="35755" y1="26777" x2="35755" y2="26777"/>
                        <a14:foregroundMark x1="33333" y1="38347" x2="33333" y2="38347"/>
                        <a14:foregroundMark x1="31961" y1="42975" x2="31961" y2="42975"/>
                        <a14:foregroundMark x1="53753" y1="82810" x2="53753" y2="82810"/>
                        <a14:foregroundMark x1="50202" y1="85785" x2="50202" y2="85785"/>
                      </a14:backgroundRemoval>
                    </a14:imgEffect>
                  </a14:imgLayer>
                </a14:imgProps>
              </a:ext>
              <a:ext uri="{28A0092B-C50C-407E-A947-70E740481C1C}">
                <a14:useLocalDpi xmlns:a14="http://schemas.microsoft.com/office/drawing/2010/main" val="0"/>
              </a:ext>
            </a:extLst>
          </a:blip>
          <a:srcRect l="18370" r="21560" b="-1"/>
          <a:stretch/>
        </p:blipFill>
        <p:spPr>
          <a:xfrm>
            <a:off x="471597" y="482589"/>
            <a:ext cx="7261048" cy="589282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a:extLst>
              <a:ext uri="{FF2B5EF4-FFF2-40B4-BE49-F238E27FC236}">
                <a16:creationId xmlns:a16="http://schemas.microsoft.com/office/drawing/2014/main" id="{4C9246E2-AC76-4742-9B52-3F45F3E95631}"/>
              </a:ext>
            </a:extLst>
          </p:cNvPr>
          <p:cNvSpPr>
            <a:spLocks noGrp="1"/>
          </p:cNvSpPr>
          <p:nvPr>
            <p:ph type="ctrTitle"/>
          </p:nvPr>
        </p:nvSpPr>
        <p:spPr>
          <a:xfrm>
            <a:off x="643468" y="643467"/>
            <a:ext cx="5452532" cy="4567137"/>
          </a:xfrm>
        </p:spPr>
        <p:txBody>
          <a:bodyPr>
            <a:normAutofit/>
          </a:bodyPr>
          <a:lstStyle/>
          <a:p>
            <a:pPr algn="l"/>
            <a:r>
              <a:rPr lang="en-US" sz="4400" dirty="0">
                <a:solidFill>
                  <a:srgbClr val="FFFFFF"/>
                </a:solidFill>
              </a:rPr>
              <a:t>Parameter estimation of Surface mounted permanent magnet BLDC motor in Ansys Maxwell</a:t>
            </a:r>
          </a:p>
        </p:txBody>
      </p:sp>
      <p:sp>
        <p:nvSpPr>
          <p:cNvPr id="3" name="Subtitle 2">
            <a:extLst>
              <a:ext uri="{FF2B5EF4-FFF2-40B4-BE49-F238E27FC236}">
                <a16:creationId xmlns:a16="http://schemas.microsoft.com/office/drawing/2014/main" id="{5344E7F0-FEC3-4B69-8E05-FF867C8F34F8}"/>
              </a:ext>
            </a:extLst>
          </p:cNvPr>
          <p:cNvSpPr>
            <a:spLocks noGrp="1"/>
          </p:cNvSpPr>
          <p:nvPr>
            <p:ph type="subTitle" idx="1"/>
          </p:nvPr>
        </p:nvSpPr>
        <p:spPr>
          <a:xfrm>
            <a:off x="643467" y="5277684"/>
            <a:ext cx="4620584" cy="775494"/>
          </a:xfrm>
        </p:spPr>
        <p:txBody>
          <a:bodyPr>
            <a:normAutofit/>
          </a:bodyPr>
          <a:lstStyle/>
          <a:p>
            <a:pPr algn="l"/>
            <a:r>
              <a:rPr lang="en-US" dirty="0">
                <a:solidFill>
                  <a:srgbClr val="FFFFFF"/>
                </a:solidFill>
              </a:rPr>
              <a:t>Sandeep Mohan Nayak</a:t>
            </a:r>
          </a:p>
        </p:txBody>
      </p:sp>
      <p:pic>
        <p:nvPicPr>
          <p:cNvPr id="4" name="Picture 3" descr="Chart, diagram, sunburst chart&#10;&#10;Description automatically generated">
            <a:extLst>
              <a:ext uri="{FF2B5EF4-FFF2-40B4-BE49-F238E27FC236}">
                <a16:creationId xmlns:a16="http://schemas.microsoft.com/office/drawing/2014/main" id="{B4DE75F1-C903-45B2-896B-CCB2723B8A2A}"/>
              </a:ext>
            </a:extLst>
          </p:cNvPr>
          <p:cNvPicPr>
            <a:picLocks noChangeAspect="1"/>
          </p:cNvPicPr>
          <p:nvPr/>
        </p:nvPicPr>
        <p:blipFill rotWithShape="1">
          <a:blip r:embed="rId4">
            <a:extLst>
              <a:ext uri="{28A0092B-C50C-407E-A947-70E740481C1C}">
                <a14:useLocalDpi xmlns:a14="http://schemas.microsoft.com/office/drawing/2010/main" val="0"/>
              </a:ext>
            </a:extLst>
          </a:blip>
          <a:srcRect l="27006" r="22282"/>
          <a:stretch/>
        </p:blipFill>
        <p:spPr>
          <a:xfrm>
            <a:off x="6225997" y="-2458"/>
            <a:ext cx="5962785" cy="6860458"/>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72649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2481-FBBC-48EE-A2A4-6656F9E90DAF}"/>
              </a:ext>
            </a:extLst>
          </p:cNvPr>
          <p:cNvSpPr>
            <a:spLocks noGrp="1"/>
          </p:cNvSpPr>
          <p:nvPr>
            <p:ph type="title"/>
          </p:nvPr>
        </p:nvSpPr>
        <p:spPr/>
        <p:txBody>
          <a:bodyPr/>
          <a:lstStyle/>
          <a:p>
            <a:r>
              <a:rPr lang="en-US" dirty="0"/>
              <a:t>Inductance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A34EDF-A2F2-46CF-AE0B-35F0FD6E7E74}"/>
                  </a:ext>
                </a:extLst>
              </p:cNvPr>
              <p:cNvSpPr>
                <a:spLocks noGrp="1"/>
              </p:cNvSpPr>
              <p:nvPr>
                <p:ph idx="1"/>
              </p:nvPr>
            </p:nvSpPr>
            <p:spPr/>
            <p:txBody>
              <a:bodyPr/>
              <a:lstStyle/>
              <a:p>
                <a:r>
                  <a:rPr lang="en-IN" dirty="0"/>
                  <a:t>Inductance relates to how much energy is stored in the magnetic field, when current flows.</a:t>
                </a:r>
              </a:p>
              <a:p>
                <a:endParaRPr lang="en-IN" dirty="0"/>
              </a:p>
              <a:p>
                <a:pPr marL="0" indent="0">
                  <a:buNone/>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𝑊</m:t>
                          </m:r>
                        </m:e>
                        <m:sub>
                          <m:r>
                            <a:rPr lang="en-IN" b="0" i="1" smtClean="0">
                              <a:latin typeface="Cambria Math" panose="02040503050406030204" pitchFamily="18" charset="0"/>
                            </a:rPr>
                            <m:t>𝑚</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b="0" i="1" smtClean="0">
                          <a:latin typeface="Cambria Math" panose="02040503050406030204" pitchFamily="18" charset="0"/>
                        </a:rPr>
                        <m:t>𝐿</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𝑖</m:t>
                          </m:r>
                        </m:e>
                        <m:sup>
                          <m:r>
                            <a:rPr lang="en-IN" b="0" i="1" smtClean="0">
                              <a:latin typeface="Cambria Math" panose="02040503050406030204" pitchFamily="18" charset="0"/>
                            </a:rPr>
                            <m:t>2</m:t>
                          </m:r>
                        </m:sup>
                      </m:sSup>
                    </m:oMath>
                  </m:oMathPara>
                </a14:m>
                <a:endParaRPr lang="en-IN" dirty="0"/>
              </a:p>
              <a:p>
                <a:r>
                  <a:rPr lang="en-IN" dirty="0"/>
                  <a:t>Inductance in terms of flux linkage and currents</a:t>
                </a:r>
              </a:p>
              <a:p>
                <a:endParaRPr lang="en-IN" dirty="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IN" i="1" smtClean="0">
                              <a:latin typeface="Cambria Math" panose="02040503050406030204" pitchFamily="18" charset="0"/>
                            </a:rPr>
                          </m:ctrlPr>
                        </m:mPr>
                        <m:mr>
                          <m:e>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𝜆</m:t>
                                </m:r>
                              </m:e>
                              <m:sub>
                                <m:r>
                                  <a:rPr lang="en-IN" b="0" i="1" smtClean="0">
                                    <a:latin typeface="Cambria Math" panose="02040503050406030204" pitchFamily="18" charset="0"/>
                                  </a:rPr>
                                  <m:t>1</m:t>
                                </m:r>
                              </m:sub>
                            </m:sSub>
                          </m:e>
                        </m:mr>
                        <m:mr>
                          <m:e>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𝜆</m:t>
                                </m:r>
                              </m:e>
                              <m:sub>
                                <m:r>
                                  <a:rPr lang="en-IN" b="0" i="1" smtClean="0">
                                    <a:latin typeface="Cambria Math" panose="02040503050406030204" pitchFamily="18" charset="0"/>
                                    <a:ea typeface="Cambria Math" panose="02040503050406030204" pitchFamily="18" charset="0"/>
                                  </a:rPr>
                                  <m:t>2</m:t>
                                </m:r>
                              </m:sub>
                            </m:sSub>
                          </m:e>
                        </m:mr>
                        <m:mr>
                          <m:e>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𝜆</m:t>
                                </m:r>
                              </m:e>
                              <m:sub>
                                <m:r>
                                  <a:rPr lang="en-IN" b="0" i="1" smtClean="0">
                                    <a:latin typeface="Cambria Math" panose="02040503050406030204" pitchFamily="18" charset="0"/>
                                    <a:ea typeface="Cambria Math" panose="02040503050406030204" pitchFamily="18" charset="0"/>
                                  </a:rPr>
                                  <m:t>3</m:t>
                                </m:r>
                              </m:sub>
                            </m:sSub>
                          </m:e>
                        </m:mr>
                      </m:m>
                      <m:r>
                        <a:rPr lang="en-IN" b="0" i="1" smtClean="0">
                          <a:latin typeface="Cambria Math" panose="02040503050406030204" pitchFamily="18" charset="0"/>
                        </a:rPr>
                        <m:t>=</m:t>
                      </m:r>
                      <m:m>
                        <m:mPr>
                          <m:plcHide m:val="on"/>
                          <m:mcs>
                            <m:mc>
                              <m:mcPr>
                                <m:count m:val="3"/>
                                <m:mcJc m:val="center"/>
                              </m:mcPr>
                            </m:mc>
                          </m:mcs>
                          <m:ctrlPr>
                            <a:rPr lang="en-IN" b="0" i="1" smtClean="0">
                              <a:latin typeface="Cambria Math" panose="02040503050406030204" pitchFamily="18" charset="0"/>
                            </a:rPr>
                          </m:ctrlPr>
                        </m:mPr>
                        <m:mr>
                          <m:e>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11</m:t>
                                </m:r>
                              </m:sub>
                            </m:sSub>
                          </m:e>
                          <m:e>
                            <m:sSub>
                              <m:sSubPr>
                                <m:ctrlPr>
                                  <a:rPr lang="en-IN" i="1">
                                    <a:latin typeface="Cambria Math" panose="02040503050406030204" pitchFamily="18" charset="0"/>
                                  </a:rPr>
                                </m:ctrlPr>
                              </m:sSubPr>
                              <m:e>
                                <m:r>
                                  <a:rPr lang="en-IN" i="1">
                                    <a:latin typeface="Cambria Math" panose="02040503050406030204" pitchFamily="18" charset="0"/>
                                  </a:rPr>
                                  <m:t>𝐿</m:t>
                                </m:r>
                              </m:e>
                              <m:sub>
                                <m:r>
                                  <a:rPr lang="en-IN" i="1">
                                    <a:latin typeface="Cambria Math" panose="02040503050406030204" pitchFamily="18" charset="0"/>
                                  </a:rPr>
                                  <m:t>1</m:t>
                                </m:r>
                                <m:r>
                                  <a:rPr lang="en-IN" b="0" i="1" smtClean="0">
                                    <a:latin typeface="Cambria Math" panose="02040503050406030204" pitchFamily="18" charset="0"/>
                                  </a:rPr>
                                  <m:t>2</m:t>
                                </m:r>
                              </m:sub>
                            </m:sSub>
                          </m:e>
                          <m:e>
                            <m:sSub>
                              <m:sSubPr>
                                <m:ctrlPr>
                                  <a:rPr lang="en-IN" i="1">
                                    <a:latin typeface="Cambria Math" panose="02040503050406030204" pitchFamily="18" charset="0"/>
                                  </a:rPr>
                                </m:ctrlPr>
                              </m:sSubPr>
                              <m:e>
                                <m:r>
                                  <a:rPr lang="en-IN" i="1">
                                    <a:latin typeface="Cambria Math" panose="02040503050406030204" pitchFamily="18" charset="0"/>
                                  </a:rPr>
                                  <m:t>𝐿</m:t>
                                </m:r>
                              </m:e>
                              <m:sub>
                                <m:r>
                                  <a:rPr lang="en-IN" i="1">
                                    <a:latin typeface="Cambria Math" panose="02040503050406030204" pitchFamily="18" charset="0"/>
                                  </a:rPr>
                                  <m:t>1</m:t>
                                </m:r>
                                <m:r>
                                  <a:rPr lang="en-IN" b="0" i="1" smtClean="0">
                                    <a:latin typeface="Cambria Math" panose="02040503050406030204" pitchFamily="18" charset="0"/>
                                  </a:rPr>
                                  <m:t>3</m:t>
                                </m:r>
                              </m:sub>
                            </m:sSub>
                          </m:e>
                        </m:mr>
                        <m:mr>
                          <m:e>
                            <m:sSub>
                              <m:sSubPr>
                                <m:ctrlPr>
                                  <a:rPr lang="en-IN" i="1">
                                    <a:latin typeface="Cambria Math" panose="02040503050406030204" pitchFamily="18" charset="0"/>
                                  </a:rPr>
                                </m:ctrlPr>
                              </m:sSubPr>
                              <m:e>
                                <m:r>
                                  <a:rPr lang="en-IN" i="1">
                                    <a:latin typeface="Cambria Math" panose="02040503050406030204" pitchFamily="18" charset="0"/>
                                  </a:rPr>
                                  <m:t>𝐿</m:t>
                                </m:r>
                              </m:e>
                              <m:sub>
                                <m:r>
                                  <a:rPr lang="en-IN" b="0" i="1" smtClean="0">
                                    <a:latin typeface="Cambria Math" panose="02040503050406030204" pitchFamily="18" charset="0"/>
                                  </a:rPr>
                                  <m:t>2</m:t>
                                </m:r>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𝐿</m:t>
                                </m:r>
                              </m:e>
                              <m:sub>
                                <m:r>
                                  <a:rPr lang="en-IN" b="0" i="1" smtClean="0">
                                    <a:latin typeface="Cambria Math" panose="02040503050406030204" pitchFamily="18" charset="0"/>
                                  </a:rPr>
                                  <m:t>22</m:t>
                                </m:r>
                              </m:sub>
                            </m:sSub>
                          </m:e>
                          <m:e>
                            <m:sSub>
                              <m:sSubPr>
                                <m:ctrlPr>
                                  <a:rPr lang="en-IN" i="1">
                                    <a:latin typeface="Cambria Math" panose="02040503050406030204" pitchFamily="18" charset="0"/>
                                  </a:rPr>
                                </m:ctrlPr>
                              </m:sSubPr>
                              <m:e>
                                <m:r>
                                  <a:rPr lang="en-IN" i="1">
                                    <a:latin typeface="Cambria Math" panose="02040503050406030204" pitchFamily="18" charset="0"/>
                                  </a:rPr>
                                  <m:t>𝐿</m:t>
                                </m:r>
                              </m:e>
                              <m:sub>
                                <m:r>
                                  <a:rPr lang="en-IN" b="0" i="1" smtClean="0">
                                    <a:latin typeface="Cambria Math" panose="02040503050406030204" pitchFamily="18" charset="0"/>
                                  </a:rPr>
                                  <m:t>23</m:t>
                                </m:r>
                              </m:sub>
                            </m:sSub>
                          </m:e>
                        </m:mr>
                        <m:mr>
                          <m:e>
                            <m:sSub>
                              <m:sSubPr>
                                <m:ctrlPr>
                                  <a:rPr lang="en-IN" i="1">
                                    <a:latin typeface="Cambria Math" panose="02040503050406030204" pitchFamily="18" charset="0"/>
                                  </a:rPr>
                                </m:ctrlPr>
                              </m:sSubPr>
                              <m:e>
                                <m:r>
                                  <a:rPr lang="en-IN" i="1">
                                    <a:latin typeface="Cambria Math" panose="02040503050406030204" pitchFamily="18" charset="0"/>
                                  </a:rPr>
                                  <m:t>𝐿</m:t>
                                </m:r>
                              </m:e>
                              <m:sub>
                                <m:r>
                                  <a:rPr lang="en-IN" b="0" i="1" smtClean="0">
                                    <a:latin typeface="Cambria Math" panose="02040503050406030204" pitchFamily="18" charset="0"/>
                                  </a:rPr>
                                  <m:t>3</m:t>
                                </m:r>
                                <m:r>
                                  <a:rPr lang="en-IN" i="1">
                                    <a:latin typeface="Cambria Math" panose="02040503050406030204" pitchFamily="18" charset="0"/>
                                  </a:rPr>
                                  <m:t>1</m:t>
                                </m:r>
                              </m:sub>
                            </m:sSub>
                          </m:e>
                          <m:e>
                            <m:sSub>
                              <m:sSubPr>
                                <m:ctrlPr>
                                  <a:rPr lang="en-IN" i="1">
                                    <a:latin typeface="Cambria Math" panose="02040503050406030204" pitchFamily="18" charset="0"/>
                                  </a:rPr>
                                </m:ctrlPr>
                              </m:sSubPr>
                              <m:e>
                                <m:r>
                                  <a:rPr lang="en-IN" i="1">
                                    <a:latin typeface="Cambria Math" panose="02040503050406030204" pitchFamily="18" charset="0"/>
                                  </a:rPr>
                                  <m:t>𝐿</m:t>
                                </m:r>
                              </m:e>
                              <m:sub>
                                <m:r>
                                  <a:rPr lang="en-IN" b="0" i="1" smtClean="0">
                                    <a:latin typeface="Cambria Math" panose="02040503050406030204" pitchFamily="18" charset="0"/>
                                  </a:rPr>
                                  <m:t>32</m:t>
                                </m:r>
                              </m:sub>
                            </m:sSub>
                          </m:e>
                          <m:e>
                            <m:sSub>
                              <m:sSubPr>
                                <m:ctrlPr>
                                  <a:rPr lang="en-IN" i="1">
                                    <a:latin typeface="Cambria Math" panose="02040503050406030204" pitchFamily="18" charset="0"/>
                                  </a:rPr>
                                </m:ctrlPr>
                              </m:sSubPr>
                              <m:e>
                                <m:r>
                                  <a:rPr lang="en-IN" i="1">
                                    <a:latin typeface="Cambria Math" panose="02040503050406030204" pitchFamily="18" charset="0"/>
                                  </a:rPr>
                                  <m:t>𝐿</m:t>
                                </m:r>
                              </m:e>
                              <m:sub>
                                <m:r>
                                  <a:rPr lang="en-IN" b="0" i="1" smtClean="0">
                                    <a:latin typeface="Cambria Math" panose="02040503050406030204" pitchFamily="18" charset="0"/>
                                  </a:rPr>
                                  <m:t>33</m:t>
                                </m:r>
                              </m:sub>
                            </m:sSub>
                          </m:e>
                        </m:mr>
                      </m:m>
                      <m:r>
                        <a:rPr lang="en-IN" b="0" i="1" smtClean="0">
                          <a:latin typeface="Cambria Math" panose="02040503050406030204" pitchFamily="18" charset="0"/>
                        </a:rPr>
                        <m:t> </m:t>
                      </m:r>
                      <m:m>
                        <m:mPr>
                          <m:mcs>
                            <m:mc>
                              <m:mcPr>
                                <m:count m:val="1"/>
                                <m:mcJc m:val="center"/>
                              </m:mcPr>
                            </m:mc>
                          </m:mcs>
                          <m:ctrlPr>
                            <a:rPr lang="en-IN" b="0" i="1" smtClean="0">
                              <a:highlight>
                                <a:srgbClr val="FFFF00"/>
                              </a:highlight>
                              <a:latin typeface="Cambria Math" panose="02040503050406030204" pitchFamily="18" charset="0"/>
                            </a:rPr>
                          </m:ctrlPr>
                        </m:mPr>
                        <m:mr>
                          <m:e>
                            <m:sSub>
                              <m:sSubPr>
                                <m:ctrlPr>
                                  <a:rPr lang="en-IN" b="0" i="1" smtClean="0">
                                    <a:highlight>
                                      <a:srgbClr val="FFFF00"/>
                                    </a:highlight>
                                    <a:latin typeface="Cambria Math" panose="02040503050406030204" pitchFamily="18" charset="0"/>
                                  </a:rPr>
                                </m:ctrlPr>
                              </m:sSubPr>
                              <m:e>
                                <m:r>
                                  <a:rPr lang="en-IN" b="0" i="1" smtClean="0">
                                    <a:highlight>
                                      <a:srgbClr val="FFFF00"/>
                                    </a:highlight>
                                    <a:latin typeface="Cambria Math" panose="02040503050406030204" pitchFamily="18" charset="0"/>
                                  </a:rPr>
                                  <m:t>𝑖</m:t>
                                </m:r>
                              </m:e>
                              <m:sub>
                                <m:r>
                                  <a:rPr lang="en-IN" b="0" i="1" smtClean="0">
                                    <a:highlight>
                                      <a:srgbClr val="FFFF00"/>
                                    </a:highlight>
                                    <a:latin typeface="Cambria Math" panose="02040503050406030204" pitchFamily="18" charset="0"/>
                                  </a:rPr>
                                  <m:t>1</m:t>
                                </m:r>
                              </m:sub>
                            </m:sSub>
                          </m:e>
                        </m:mr>
                        <m:mr>
                          <m:e>
                            <m:sSub>
                              <m:sSubPr>
                                <m:ctrlPr>
                                  <a:rPr lang="en-IN" b="0" i="1" smtClean="0">
                                    <a:highlight>
                                      <a:srgbClr val="FFFF00"/>
                                    </a:highlight>
                                    <a:latin typeface="Cambria Math" panose="02040503050406030204" pitchFamily="18" charset="0"/>
                                  </a:rPr>
                                </m:ctrlPr>
                              </m:sSubPr>
                              <m:e>
                                <m:r>
                                  <a:rPr lang="en-IN" b="0" i="1" smtClean="0">
                                    <a:highlight>
                                      <a:srgbClr val="FFFF00"/>
                                    </a:highlight>
                                    <a:latin typeface="Cambria Math" panose="02040503050406030204" pitchFamily="18" charset="0"/>
                                  </a:rPr>
                                  <m:t>𝑖</m:t>
                                </m:r>
                              </m:e>
                              <m:sub>
                                <m:r>
                                  <a:rPr lang="en-IN" b="0" i="1" smtClean="0">
                                    <a:highlight>
                                      <a:srgbClr val="FFFF00"/>
                                    </a:highlight>
                                    <a:latin typeface="Cambria Math" panose="02040503050406030204" pitchFamily="18" charset="0"/>
                                  </a:rPr>
                                  <m:t>2</m:t>
                                </m:r>
                              </m:sub>
                            </m:sSub>
                          </m:e>
                        </m:mr>
                        <m:mr>
                          <m:e>
                            <m:sSub>
                              <m:sSubPr>
                                <m:ctrlPr>
                                  <a:rPr lang="en-IN" b="0" i="1" smtClean="0">
                                    <a:highlight>
                                      <a:srgbClr val="FFFF00"/>
                                    </a:highlight>
                                    <a:latin typeface="Cambria Math" panose="02040503050406030204" pitchFamily="18" charset="0"/>
                                  </a:rPr>
                                </m:ctrlPr>
                              </m:sSubPr>
                              <m:e>
                                <m:r>
                                  <a:rPr lang="en-IN" b="0" i="1" smtClean="0">
                                    <a:highlight>
                                      <a:srgbClr val="FFFF00"/>
                                    </a:highlight>
                                    <a:latin typeface="Cambria Math" panose="02040503050406030204" pitchFamily="18" charset="0"/>
                                  </a:rPr>
                                  <m:t>𝑖</m:t>
                                </m:r>
                              </m:e>
                              <m:sub>
                                <m:r>
                                  <a:rPr lang="en-IN" b="0" i="1" smtClean="0">
                                    <a:highlight>
                                      <a:srgbClr val="FFFF00"/>
                                    </a:highlight>
                                    <a:latin typeface="Cambria Math" panose="02040503050406030204" pitchFamily="18" charset="0"/>
                                  </a:rPr>
                                  <m:t>3</m:t>
                                </m:r>
                              </m:sub>
                            </m:sSub>
                          </m:e>
                        </m:mr>
                      </m:m>
                    </m:oMath>
                  </m:oMathPara>
                </a14:m>
                <a:endParaRPr lang="en-IN" dirty="0">
                  <a:highlight>
                    <a:srgbClr val="FFFF00"/>
                  </a:highlight>
                </a:endParaRPr>
              </a:p>
              <a:p>
                <a:endParaRPr lang="en-US" dirty="0"/>
              </a:p>
            </p:txBody>
          </p:sp>
        </mc:Choice>
        <mc:Fallback xmlns="">
          <p:sp>
            <p:nvSpPr>
              <p:cNvPr id="3" name="Content Placeholder 2">
                <a:extLst>
                  <a:ext uri="{FF2B5EF4-FFF2-40B4-BE49-F238E27FC236}">
                    <a16:creationId xmlns:a16="http://schemas.microsoft.com/office/drawing/2014/main" id="{E2A34EDF-A2F2-46CF-AE0B-35F0FD6E7E7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1203AC4-409E-4588-9815-D21F1878B916}"/>
              </a:ext>
            </a:extLst>
          </p:cNvPr>
          <p:cNvSpPr txBox="1"/>
          <p:nvPr/>
        </p:nvSpPr>
        <p:spPr>
          <a:xfrm>
            <a:off x="8030817" y="3185347"/>
            <a:ext cx="2951922" cy="646331"/>
          </a:xfrm>
          <a:prstGeom prst="rect">
            <a:avLst/>
          </a:prstGeom>
          <a:noFill/>
        </p:spPr>
        <p:txBody>
          <a:bodyPr wrap="square" rtlCol="0">
            <a:spAutoFit/>
          </a:bodyPr>
          <a:lstStyle/>
          <a:p>
            <a:pPr algn="ctr"/>
            <a:r>
              <a:rPr lang="en-IN" dirty="0"/>
              <a:t>This energy is calculated from B and H</a:t>
            </a:r>
          </a:p>
        </p:txBody>
      </p:sp>
    </p:spTree>
    <p:extLst>
      <p:ext uri="{BB962C8B-B14F-4D97-AF65-F5344CB8AC3E}">
        <p14:creationId xmlns:p14="http://schemas.microsoft.com/office/powerpoint/2010/main" val="1761529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383C73-458C-4C26-BD37-BD90F723F2D8}"/>
              </a:ext>
            </a:extLst>
          </p:cNvPr>
          <p:cNvSpPr>
            <a:spLocks noGrp="1"/>
          </p:cNvSpPr>
          <p:nvPr>
            <p:ph type="title"/>
          </p:nvPr>
        </p:nvSpPr>
        <p:spPr>
          <a:xfrm>
            <a:off x="640080" y="1270572"/>
            <a:ext cx="6894576" cy="841692"/>
          </a:xfrm>
        </p:spPr>
        <p:txBody>
          <a:bodyPr anchor="b">
            <a:normAutofit/>
          </a:bodyPr>
          <a:lstStyle/>
          <a:p>
            <a:r>
              <a:rPr lang="en-US" sz="5400" dirty="0"/>
              <a:t>Inductance result</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D8A1FC-0D9F-40EF-9632-EEEDA3CDE82E}"/>
              </a:ext>
            </a:extLst>
          </p:cNvPr>
          <p:cNvSpPr>
            <a:spLocks noGrp="1"/>
          </p:cNvSpPr>
          <p:nvPr>
            <p:ph idx="1"/>
          </p:nvPr>
        </p:nvSpPr>
        <p:spPr>
          <a:xfrm>
            <a:off x="640080" y="2706624"/>
            <a:ext cx="6894576" cy="3483864"/>
          </a:xfrm>
        </p:spPr>
        <p:txBody>
          <a:bodyPr>
            <a:normAutofit/>
          </a:bodyPr>
          <a:lstStyle/>
          <a:p>
            <a:r>
              <a:rPr lang="en-IN" sz="2200" dirty="0"/>
              <a:t>In each simulation, 1 amp is allowed to flow in phase-A.</a:t>
            </a:r>
          </a:p>
          <a:p>
            <a:r>
              <a:rPr lang="en-IN" sz="2200" dirty="0"/>
              <a:t>No current flows in any phases.</a:t>
            </a:r>
          </a:p>
          <a:p>
            <a:pPr marL="0" indent="0">
              <a:buNone/>
            </a:pPr>
            <a:endParaRPr lang="en-IN" sz="2200" dirty="0"/>
          </a:p>
          <a:p>
            <a:endParaRPr lang="en-US" sz="2200" dirty="0"/>
          </a:p>
        </p:txBody>
      </p:sp>
      <p:pic>
        <p:nvPicPr>
          <p:cNvPr id="6" name="Picture 5">
            <a:extLst>
              <a:ext uri="{FF2B5EF4-FFF2-40B4-BE49-F238E27FC236}">
                <a16:creationId xmlns:a16="http://schemas.microsoft.com/office/drawing/2014/main" id="{889D6401-4E8F-457D-92AC-A45B05BDE75D}"/>
              </a:ext>
            </a:extLst>
          </p:cNvPr>
          <p:cNvPicPr>
            <a:picLocks noChangeAspect="1"/>
          </p:cNvPicPr>
          <p:nvPr/>
        </p:nvPicPr>
        <p:blipFill>
          <a:blip r:embed="rId2"/>
          <a:stretch>
            <a:fillRect/>
          </a:stretch>
        </p:blipFill>
        <p:spPr>
          <a:xfrm>
            <a:off x="7604930" y="0"/>
            <a:ext cx="4513747" cy="4171796"/>
          </a:xfrm>
          <a:prstGeom prst="rect">
            <a:avLst/>
          </a:prstGeom>
        </p:spPr>
      </p:pic>
      <p:pic>
        <p:nvPicPr>
          <p:cNvPr id="4" name="Picture 3">
            <a:extLst>
              <a:ext uri="{FF2B5EF4-FFF2-40B4-BE49-F238E27FC236}">
                <a16:creationId xmlns:a16="http://schemas.microsoft.com/office/drawing/2014/main" id="{CAA0D82E-E101-4AD9-8023-F77C9DC5ED14}"/>
              </a:ext>
            </a:extLst>
          </p:cNvPr>
          <p:cNvPicPr>
            <a:picLocks noChangeAspect="1"/>
          </p:cNvPicPr>
          <p:nvPr/>
        </p:nvPicPr>
        <p:blipFill>
          <a:blip r:embed="rId3"/>
          <a:stretch>
            <a:fillRect/>
          </a:stretch>
        </p:blipFill>
        <p:spPr>
          <a:xfrm>
            <a:off x="758953" y="4521520"/>
            <a:ext cx="6565066" cy="574444"/>
          </a:xfrm>
          <a:prstGeom prst="rect">
            <a:avLst/>
          </a:prstGeom>
        </p:spPr>
      </p:pic>
      <p:pic>
        <p:nvPicPr>
          <p:cNvPr id="7" name="Picture 6">
            <a:extLst>
              <a:ext uri="{FF2B5EF4-FFF2-40B4-BE49-F238E27FC236}">
                <a16:creationId xmlns:a16="http://schemas.microsoft.com/office/drawing/2014/main" id="{40779C53-C19B-4A36-88A1-7D4F50D7A094}"/>
              </a:ext>
            </a:extLst>
          </p:cNvPr>
          <p:cNvPicPr>
            <a:picLocks noChangeAspect="1"/>
          </p:cNvPicPr>
          <p:nvPr/>
        </p:nvPicPr>
        <p:blipFill>
          <a:blip r:embed="rId4"/>
          <a:stretch>
            <a:fillRect/>
          </a:stretch>
        </p:blipFill>
        <p:spPr>
          <a:xfrm>
            <a:off x="703501" y="5325151"/>
            <a:ext cx="6675970" cy="730345"/>
          </a:xfrm>
          <a:prstGeom prst="rect">
            <a:avLst/>
          </a:prstGeom>
        </p:spPr>
      </p:pic>
      <p:sp>
        <p:nvSpPr>
          <p:cNvPr id="8" name="TextBox 7">
            <a:extLst>
              <a:ext uri="{FF2B5EF4-FFF2-40B4-BE49-F238E27FC236}">
                <a16:creationId xmlns:a16="http://schemas.microsoft.com/office/drawing/2014/main" id="{D9A534F7-F8BF-4AF7-80D4-A2F9358BE189}"/>
              </a:ext>
            </a:extLst>
          </p:cNvPr>
          <p:cNvSpPr txBox="1"/>
          <p:nvPr/>
        </p:nvSpPr>
        <p:spPr>
          <a:xfrm>
            <a:off x="7936637" y="4598633"/>
            <a:ext cx="3615283" cy="369332"/>
          </a:xfrm>
          <a:prstGeom prst="rect">
            <a:avLst/>
          </a:prstGeom>
          <a:noFill/>
        </p:spPr>
        <p:txBody>
          <a:bodyPr wrap="square" rtlCol="0">
            <a:spAutoFit/>
          </a:bodyPr>
          <a:lstStyle/>
          <a:p>
            <a:r>
              <a:rPr lang="en-US" dirty="0"/>
              <a:t>Calculation of inductances manually</a:t>
            </a:r>
          </a:p>
        </p:txBody>
      </p:sp>
      <p:sp>
        <p:nvSpPr>
          <p:cNvPr id="12" name="TextBox 11">
            <a:extLst>
              <a:ext uri="{FF2B5EF4-FFF2-40B4-BE49-F238E27FC236}">
                <a16:creationId xmlns:a16="http://schemas.microsoft.com/office/drawing/2014/main" id="{F87521C1-EE75-4567-84B9-45BC3493502A}"/>
              </a:ext>
            </a:extLst>
          </p:cNvPr>
          <p:cNvSpPr txBox="1"/>
          <p:nvPr/>
        </p:nvSpPr>
        <p:spPr>
          <a:xfrm>
            <a:off x="8006211" y="5325151"/>
            <a:ext cx="3949654" cy="646331"/>
          </a:xfrm>
          <a:prstGeom prst="rect">
            <a:avLst/>
          </a:prstGeom>
          <a:noFill/>
        </p:spPr>
        <p:txBody>
          <a:bodyPr wrap="square" rtlCol="0">
            <a:spAutoFit/>
          </a:bodyPr>
          <a:lstStyle/>
          <a:p>
            <a:r>
              <a:rPr lang="en-US" dirty="0"/>
              <a:t>Calculation of inductances by the software (depth is 1 meter by default)</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FD0A496-5CA8-4FC7-A578-230D7371EB5D}"/>
                  </a:ext>
                </a:extLst>
              </p:cNvPr>
              <p:cNvSpPr txBox="1"/>
              <p:nvPr/>
            </p:nvSpPr>
            <p:spPr>
              <a:xfrm>
                <a:off x="7851026" y="5971482"/>
                <a:ext cx="403526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FF0000"/>
                          </a:solidFill>
                          <a:latin typeface="Cambria Math" panose="02040503050406030204" pitchFamily="18" charset="0"/>
                        </a:rPr>
                        <m:t>𝑳</m:t>
                      </m:r>
                      <m:d>
                        <m:dPr>
                          <m:ctrlPr>
                            <a:rPr lang="en-IN" b="1" i="1" smtClean="0">
                              <a:solidFill>
                                <a:srgbClr val="FF0000"/>
                              </a:solidFill>
                              <a:latin typeface="Cambria Math" panose="02040503050406030204" pitchFamily="18" charset="0"/>
                            </a:rPr>
                          </m:ctrlPr>
                        </m:dPr>
                        <m:e>
                          <m:r>
                            <a:rPr lang="en-IN" b="1" i="1" smtClean="0">
                              <a:solidFill>
                                <a:srgbClr val="FF0000"/>
                              </a:solidFill>
                              <a:latin typeface="Cambria Math" panose="02040503050406030204" pitchFamily="18" charset="0"/>
                            </a:rPr>
                            <m:t>𝑷𝒉𝒂𝒔𝒆𝑨</m:t>
                          </m:r>
                          <m:r>
                            <a:rPr lang="en-IN" b="1" i="1" smtClean="0">
                              <a:solidFill>
                                <a:srgbClr val="FF0000"/>
                              </a:solidFill>
                              <a:latin typeface="Cambria Math" panose="02040503050406030204" pitchFamily="18" charset="0"/>
                            </a:rPr>
                            <m:t>,</m:t>
                          </m:r>
                          <m:r>
                            <a:rPr lang="en-IN" b="1" i="1" smtClean="0">
                              <a:solidFill>
                                <a:srgbClr val="FF0000"/>
                              </a:solidFill>
                              <a:latin typeface="Cambria Math" panose="02040503050406030204" pitchFamily="18" charset="0"/>
                            </a:rPr>
                            <m:t>𝑷𝒉𝒂𝒔𝒆𝑨</m:t>
                          </m:r>
                        </m:e>
                      </m:d>
                      <m:r>
                        <a:rPr lang="en-IN" b="1" i="1" smtClean="0">
                          <a:solidFill>
                            <a:srgbClr val="FF0000"/>
                          </a:solidFill>
                          <a:latin typeface="Cambria Math" panose="02040503050406030204" pitchFamily="18" charset="0"/>
                        </a:rPr>
                        <m:t>∗</m:t>
                      </m:r>
                      <m:r>
                        <a:rPr lang="en-IN" b="1" i="1" smtClean="0">
                          <a:solidFill>
                            <a:srgbClr val="FF0000"/>
                          </a:solidFill>
                          <a:latin typeface="Cambria Math" panose="02040503050406030204" pitchFamily="18" charset="0"/>
                        </a:rPr>
                        <m:t>𝑳𝒔𝒕𝒌</m:t>
                      </m:r>
                      <m:d>
                        <m:dPr>
                          <m:ctrlPr>
                            <a:rPr lang="en-IN" b="1" i="1" smtClean="0">
                              <a:solidFill>
                                <a:srgbClr val="FF0000"/>
                              </a:solidFill>
                              <a:latin typeface="Cambria Math" panose="02040503050406030204" pitchFamily="18" charset="0"/>
                            </a:rPr>
                          </m:ctrlPr>
                        </m:dPr>
                        <m:e>
                          <m:r>
                            <a:rPr lang="en-IN" b="1" i="1" smtClean="0">
                              <a:solidFill>
                                <a:srgbClr val="FF0000"/>
                              </a:solidFill>
                              <a:latin typeface="Cambria Math" panose="02040503050406030204" pitchFamily="18" charset="0"/>
                            </a:rPr>
                            <m:t>𝒎</m:t>
                          </m:r>
                        </m:e>
                      </m:d>
                      <m:r>
                        <a:rPr lang="en-IN" b="1" i="1" smtClean="0">
                          <a:solidFill>
                            <a:srgbClr val="FF0000"/>
                          </a:solidFill>
                          <a:latin typeface="Cambria Math" panose="02040503050406030204" pitchFamily="18" charset="0"/>
                        </a:rPr>
                        <m:t>=</m:t>
                      </m:r>
                      <m:r>
                        <a:rPr lang="en-IN" b="1" i="1" smtClean="0">
                          <a:solidFill>
                            <a:srgbClr val="FF0000"/>
                          </a:solidFill>
                          <a:latin typeface="Cambria Math" panose="02040503050406030204" pitchFamily="18" charset="0"/>
                        </a:rPr>
                        <m:t>𝑳</m:t>
                      </m:r>
                      <m:r>
                        <a:rPr lang="en-IN" b="1" i="1" smtClean="0">
                          <a:solidFill>
                            <a:srgbClr val="FF0000"/>
                          </a:solidFill>
                          <a:latin typeface="Cambria Math" panose="02040503050406030204" pitchFamily="18" charset="0"/>
                        </a:rPr>
                        <m:t>_</m:t>
                      </m:r>
                      <m:r>
                        <a:rPr lang="en-IN" b="1" i="1" smtClean="0">
                          <a:solidFill>
                            <a:srgbClr val="FF0000"/>
                          </a:solidFill>
                          <a:latin typeface="Cambria Math" panose="02040503050406030204" pitchFamily="18" charset="0"/>
                        </a:rPr>
                        <m:t>𝒂</m:t>
                      </m:r>
                    </m:oMath>
                  </m:oMathPara>
                </a14:m>
                <a:endParaRPr lang="en-US" b="1" dirty="0">
                  <a:solidFill>
                    <a:srgbClr val="FF0000"/>
                  </a:solidFill>
                </a:endParaRPr>
              </a:p>
            </p:txBody>
          </p:sp>
        </mc:Choice>
        <mc:Fallback>
          <p:sp>
            <p:nvSpPr>
              <p:cNvPr id="14" name="TextBox 13">
                <a:extLst>
                  <a:ext uri="{FF2B5EF4-FFF2-40B4-BE49-F238E27FC236}">
                    <a16:creationId xmlns:a16="http://schemas.microsoft.com/office/drawing/2014/main" id="{1FD0A496-5CA8-4FC7-A578-230D7371EB5D}"/>
                  </a:ext>
                </a:extLst>
              </p:cNvPr>
              <p:cNvSpPr txBox="1">
                <a:spLocks noRot="1" noChangeAspect="1" noMove="1" noResize="1" noEditPoints="1" noAdjustHandles="1" noChangeArrowheads="1" noChangeShapeType="1" noTextEdit="1"/>
              </p:cNvSpPr>
              <p:nvPr/>
            </p:nvSpPr>
            <p:spPr>
              <a:xfrm>
                <a:off x="7851026" y="5971482"/>
                <a:ext cx="4035265" cy="369332"/>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75954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55237-7990-404E-B8BD-D02D8D1964A8}"/>
              </a:ext>
            </a:extLst>
          </p:cNvPr>
          <p:cNvSpPr>
            <a:spLocks noGrp="1"/>
          </p:cNvSpPr>
          <p:nvPr>
            <p:ph type="title"/>
          </p:nvPr>
        </p:nvSpPr>
        <p:spPr>
          <a:xfrm>
            <a:off x="640080" y="329184"/>
            <a:ext cx="6894576" cy="1783080"/>
          </a:xfrm>
        </p:spPr>
        <p:txBody>
          <a:bodyPr anchor="b">
            <a:normAutofit/>
          </a:bodyPr>
          <a:lstStyle/>
          <a:p>
            <a:r>
              <a:rPr lang="en-US" sz="5400"/>
              <a:t>Back EMF</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6DD5F619-C357-29C9-74C3-5C2762644093}"/>
                  </a:ext>
                </a:extLst>
              </p:cNvPr>
              <p:cNvSpPr>
                <a:spLocks noGrp="1"/>
              </p:cNvSpPr>
              <p:nvPr>
                <p:ph idx="1"/>
              </p:nvPr>
            </p:nvSpPr>
            <p:spPr>
              <a:xfrm>
                <a:off x="640080" y="2706624"/>
                <a:ext cx="5765016" cy="3483864"/>
              </a:xfrm>
            </p:spPr>
            <p:txBody>
              <a:bodyPr>
                <a:normAutofit/>
              </a:bodyPr>
              <a:lstStyle/>
              <a:p>
                <a:r>
                  <a:rPr lang="en-US" sz="2200" dirty="0"/>
                  <a:t>Back EMF = </a:t>
                </a:r>
                <a14:m>
                  <m:oMath xmlns:m="http://schemas.openxmlformats.org/officeDocument/2006/math">
                    <m:r>
                      <a:rPr lang="en-US" sz="2200" b="0" i="1" smtClean="0">
                        <a:latin typeface="Cambria Math" panose="02040503050406030204" pitchFamily="18" charset="0"/>
                      </a:rPr>
                      <m:t>𝑘</m:t>
                    </m:r>
                    <m:r>
                      <a:rPr lang="en-US" sz="2200" b="0" i="1" smtClean="0">
                        <a:latin typeface="Cambria Math" panose="02040503050406030204" pitchFamily="18" charset="0"/>
                        <a:ea typeface="Cambria Math" panose="02040503050406030204" pitchFamily="18" charset="0"/>
                      </a:rPr>
                      <m:t>𝜑𝜔</m:t>
                    </m:r>
                  </m:oMath>
                </a14:m>
                <a:endParaRPr lang="en-US" sz="2200" b="0" dirty="0">
                  <a:ea typeface="Cambria Math" panose="02040503050406030204" pitchFamily="18" charset="0"/>
                </a:endParaRPr>
              </a:p>
              <a:p>
                <a:endParaRPr lang="en-US" sz="2200" b="0" dirty="0">
                  <a:ea typeface="Cambria Math" panose="02040503050406030204" pitchFamily="18" charset="0"/>
                </a:endParaRPr>
              </a:p>
              <a:p>
                <a14:m>
                  <m:oMath xmlns:m="http://schemas.openxmlformats.org/officeDocument/2006/math">
                    <m:r>
                      <m:rPr>
                        <m:sty m:val="p"/>
                      </m:rP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𝜐</m:t>
                    </m:r>
                    <m:r>
                      <m:rPr>
                        <m:sty m:val="p"/>
                      </m:rP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𝐴</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𝐽</m:t>
                        </m:r>
                      </m:e>
                      <m:sub>
                        <m:r>
                          <a:rPr lang="en-US" sz="1800" b="0" i="1" smtClean="0">
                            <a:latin typeface="Cambria Math" panose="02040503050406030204" pitchFamily="18" charset="0"/>
                            <a:ea typeface="Cambria Math" panose="02040503050406030204" pitchFamily="18" charset="0"/>
                          </a:rPr>
                          <m:t>𝑠</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𝐴</m:t>
                        </m:r>
                      </m:num>
                      <m:den>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den>
                    </m:f>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r>
                      <m:rPr>
                        <m:sty m:val="p"/>
                      </m:rP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𝑉</m:t>
                    </m:r>
                    <m:r>
                      <a:rPr lang="en-US" sz="1800" b="0" i="1" smtClean="0">
                        <a:latin typeface="Cambria Math" panose="02040503050406030204" pitchFamily="18" charset="0"/>
                        <a:ea typeface="Cambria Math" panose="02040503050406030204" pitchFamily="18" charset="0"/>
                      </a:rPr>
                      <m:t>+</m:t>
                    </m:r>
                    <m:r>
                      <m:rPr>
                        <m:sty m:val="p"/>
                      </m:rP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𝐻</m:t>
                        </m:r>
                      </m:e>
                      <m:sub>
                        <m:r>
                          <a:rPr lang="en-US" sz="1800" b="0" i="1" smtClean="0">
                            <a:latin typeface="Cambria Math" panose="02040503050406030204" pitchFamily="18" charset="0"/>
                            <a:ea typeface="Cambria Math" panose="02040503050406030204" pitchFamily="18" charset="0"/>
                          </a:rPr>
                          <m:t>𝑐</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r>
                      <a:rPr lang="en-US" sz="1800" b="0" i="1" smtClean="0">
                        <a:latin typeface="Cambria Math" panose="02040503050406030204" pitchFamily="18" charset="0"/>
                        <a:ea typeface="Cambria Math" panose="02040503050406030204" pitchFamily="18" charset="0"/>
                      </a:rPr>
                      <m:t>𝑣</m:t>
                    </m:r>
                    <m:r>
                      <a:rPr lang="en-US" sz="1800" b="0" i="1" smtClean="0">
                        <a:latin typeface="Cambria Math" panose="02040503050406030204" pitchFamily="18" charset="0"/>
                        <a:ea typeface="Cambria Math" panose="02040503050406030204" pitchFamily="18" charset="0"/>
                      </a:rPr>
                      <m:t>×</m:t>
                    </m:r>
                    <m:r>
                      <m:rPr>
                        <m:sty m:val="p"/>
                      </m:rP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𝐴</m:t>
                    </m:r>
                  </m:oMath>
                </a14:m>
                <a:endParaRPr lang="en-US" sz="1800" dirty="0"/>
              </a:p>
              <a:p>
                <a:endParaRPr lang="en-US" sz="2200" dirty="0"/>
              </a:p>
              <a:p>
                <a14:m>
                  <m:oMath xmlns:m="http://schemas.openxmlformats.org/officeDocument/2006/math">
                    <m:r>
                      <a:rPr lang="en-US" sz="2200" b="0" i="1" smtClean="0">
                        <a:latin typeface="Cambria Math" panose="02040503050406030204" pitchFamily="18" charset="0"/>
                        <a:ea typeface="Cambria Math" panose="02040503050406030204" pitchFamily="18" charset="0"/>
                      </a:rPr>
                      <m:t>𝜑</m:t>
                    </m:r>
                    <m:r>
                      <a:rPr lang="en-US" sz="2200" b="0" i="1" smtClean="0">
                        <a:latin typeface="Cambria Math" panose="02040503050406030204" pitchFamily="18" charset="0"/>
                        <a:ea typeface="Cambria Math" panose="02040503050406030204" pitchFamily="18" charset="0"/>
                      </a:rPr>
                      <m:t>=</m:t>
                    </m:r>
                    <m:nary>
                      <m:naryPr>
                        <m:chr m:val="∮"/>
                        <m:limLoc m:val="undOvr"/>
                        <m:subHide m:val="on"/>
                        <m:supHide m:val="on"/>
                        <m:ctrlPr>
                          <a:rPr lang="en-US" sz="2200" b="0" i="1" smtClean="0">
                            <a:latin typeface="Cambria Math" panose="02040503050406030204" pitchFamily="18" charset="0"/>
                            <a:ea typeface="Cambria Math" panose="02040503050406030204" pitchFamily="18" charset="0"/>
                          </a:rPr>
                        </m:ctrlPr>
                      </m:naryPr>
                      <m:sub/>
                      <m:sup/>
                      <m:e>
                        <m:r>
                          <a:rPr lang="en-US" sz="2200" b="0" i="1" smtClean="0">
                            <a:latin typeface="Cambria Math" panose="02040503050406030204" pitchFamily="18" charset="0"/>
                            <a:ea typeface="Cambria Math" panose="02040503050406030204" pitchFamily="18" charset="0"/>
                          </a:rPr>
                          <m:t>𝐴</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𝑑𝑙</m:t>
                        </m:r>
                      </m:e>
                    </m:nary>
                  </m:oMath>
                </a14:m>
                <a:endParaRPr lang="en-US" sz="2200" dirty="0"/>
              </a:p>
              <a:p>
                <a14:m>
                  <m:oMath xmlns:m="http://schemas.openxmlformats.org/officeDocument/2006/math">
                    <m:r>
                      <a:rPr lang="en-US" sz="2200" b="0" i="1" smtClean="0">
                        <a:latin typeface="Cambria Math" panose="02040503050406030204" pitchFamily="18" charset="0"/>
                        <a:ea typeface="Cambria Math" panose="02040503050406030204" pitchFamily="18" charset="0"/>
                      </a:rPr>
                      <m:t>𝜔</m:t>
                    </m:r>
                    <m:r>
                      <a:rPr lang="en-US" sz="2200" b="0" i="0" smtClean="0">
                        <a:latin typeface="Cambria Math" panose="02040503050406030204" pitchFamily="18" charset="0"/>
                        <a:ea typeface="Cambria Math" panose="02040503050406030204" pitchFamily="18" charset="0"/>
                      </a:rPr>
                      <m:t>=</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2</m:t>
                        </m:r>
                        <m:r>
                          <a:rPr lang="en-US" sz="2200" b="0" i="1" smtClean="0">
                            <a:latin typeface="Cambria Math" panose="02040503050406030204" pitchFamily="18" charset="0"/>
                            <a:ea typeface="Cambria Math" panose="02040503050406030204" pitchFamily="18" charset="0"/>
                          </a:rPr>
                          <m:t>𝜋</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𝑆𝑝𝑒𝑒𝑑</m:t>
                        </m:r>
                      </m:num>
                      <m:den>
                        <m:r>
                          <a:rPr lang="en-US" sz="2200" b="0" i="1" smtClean="0">
                            <a:latin typeface="Cambria Math" panose="02040503050406030204" pitchFamily="18" charset="0"/>
                            <a:ea typeface="Cambria Math" panose="02040503050406030204" pitchFamily="18" charset="0"/>
                          </a:rPr>
                          <m:t>60</m:t>
                        </m:r>
                      </m:den>
                    </m:f>
                  </m:oMath>
                </a14:m>
                <a:endParaRPr lang="en-US" sz="2200" dirty="0"/>
              </a:p>
            </p:txBody>
          </p:sp>
        </mc:Choice>
        <mc:Fallback xmlns="">
          <p:sp>
            <p:nvSpPr>
              <p:cNvPr id="9" name="Content Placeholder 8">
                <a:extLst>
                  <a:ext uri="{FF2B5EF4-FFF2-40B4-BE49-F238E27FC236}">
                    <a16:creationId xmlns:a16="http://schemas.microsoft.com/office/drawing/2014/main" id="{6DD5F619-C357-29C9-74C3-5C2762644093}"/>
                  </a:ext>
                </a:extLst>
              </p:cNvPr>
              <p:cNvSpPr>
                <a:spLocks noGrp="1" noRot="1" noChangeAspect="1" noMove="1" noResize="1" noEditPoints="1" noAdjustHandles="1" noChangeArrowheads="1" noChangeShapeType="1" noTextEdit="1"/>
              </p:cNvSpPr>
              <p:nvPr>
                <p:ph idx="1"/>
              </p:nvPr>
            </p:nvSpPr>
            <p:spPr>
              <a:xfrm>
                <a:off x="640080" y="2706624"/>
                <a:ext cx="5765016" cy="3483864"/>
              </a:xfrm>
              <a:blipFill>
                <a:blip r:embed="rId2"/>
                <a:stretch>
                  <a:fillRect l="-1163" t="-2098"/>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4ADD4163-DBEB-4BF3-BCF3-B191E9A8E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626" y="783398"/>
            <a:ext cx="5781374" cy="3051484"/>
          </a:xfrm>
          <a:prstGeom prst="rect">
            <a:avLst/>
          </a:prstGeom>
        </p:spPr>
      </p:pic>
      <p:pic>
        <p:nvPicPr>
          <p:cNvPr id="5" name="Picture 4">
            <a:extLst>
              <a:ext uri="{FF2B5EF4-FFF2-40B4-BE49-F238E27FC236}">
                <a16:creationId xmlns:a16="http://schemas.microsoft.com/office/drawing/2014/main" id="{12F2112B-C9BF-4CC9-AAD4-8CC6087E56CA}"/>
              </a:ext>
            </a:extLst>
          </p:cNvPr>
          <p:cNvPicPr>
            <a:picLocks noChangeAspect="1"/>
          </p:cNvPicPr>
          <p:nvPr/>
        </p:nvPicPr>
        <p:blipFill>
          <a:blip r:embed="rId4"/>
          <a:stretch>
            <a:fillRect/>
          </a:stretch>
        </p:blipFill>
        <p:spPr>
          <a:xfrm>
            <a:off x="6482181" y="4088334"/>
            <a:ext cx="5706771" cy="2102154"/>
          </a:xfrm>
          <a:prstGeom prst="rect">
            <a:avLst/>
          </a:prstGeom>
        </p:spPr>
      </p:pic>
      <p:sp>
        <p:nvSpPr>
          <p:cNvPr id="10" name="TextBox 9">
            <a:extLst>
              <a:ext uri="{FF2B5EF4-FFF2-40B4-BE49-F238E27FC236}">
                <a16:creationId xmlns:a16="http://schemas.microsoft.com/office/drawing/2014/main" id="{8717FC0D-8700-455A-8ADF-90AF797B526A}"/>
              </a:ext>
            </a:extLst>
          </p:cNvPr>
          <p:cNvSpPr txBox="1"/>
          <p:nvPr/>
        </p:nvSpPr>
        <p:spPr>
          <a:xfrm>
            <a:off x="6094476" y="1054949"/>
            <a:ext cx="2166730" cy="369332"/>
          </a:xfrm>
          <a:prstGeom prst="rect">
            <a:avLst/>
          </a:prstGeom>
          <a:noFill/>
        </p:spPr>
        <p:txBody>
          <a:bodyPr wrap="square" rtlCol="0">
            <a:spAutoFit/>
          </a:bodyPr>
          <a:lstStyle/>
          <a:p>
            <a:pPr algn="ctr"/>
            <a:r>
              <a:rPr lang="en-IN" dirty="0"/>
              <a:t>Moving Band</a:t>
            </a:r>
          </a:p>
        </p:txBody>
      </p:sp>
      <p:sp>
        <p:nvSpPr>
          <p:cNvPr id="11" name="TextBox 10">
            <a:extLst>
              <a:ext uri="{FF2B5EF4-FFF2-40B4-BE49-F238E27FC236}">
                <a16:creationId xmlns:a16="http://schemas.microsoft.com/office/drawing/2014/main" id="{607937F7-AC0E-4E82-A5C1-26EB04D0F660}"/>
              </a:ext>
            </a:extLst>
          </p:cNvPr>
          <p:cNvSpPr txBox="1"/>
          <p:nvPr/>
        </p:nvSpPr>
        <p:spPr>
          <a:xfrm>
            <a:off x="8402572" y="6015230"/>
            <a:ext cx="2166730" cy="646331"/>
          </a:xfrm>
          <a:prstGeom prst="rect">
            <a:avLst/>
          </a:prstGeom>
          <a:noFill/>
        </p:spPr>
        <p:txBody>
          <a:bodyPr wrap="square" rtlCol="0">
            <a:spAutoFit/>
          </a:bodyPr>
          <a:lstStyle/>
          <a:p>
            <a:pPr algn="ctr"/>
            <a:r>
              <a:rPr lang="en-IN" dirty="0"/>
              <a:t>Circuit for back emf simulation</a:t>
            </a:r>
          </a:p>
        </p:txBody>
      </p:sp>
      <p:cxnSp>
        <p:nvCxnSpPr>
          <p:cNvPr id="7" name="Straight Arrow Connector 6">
            <a:extLst>
              <a:ext uri="{FF2B5EF4-FFF2-40B4-BE49-F238E27FC236}">
                <a16:creationId xmlns:a16="http://schemas.microsoft.com/office/drawing/2014/main" id="{32F98373-D905-4C75-8330-1023035828A7}"/>
              </a:ext>
            </a:extLst>
          </p:cNvPr>
          <p:cNvCxnSpPr>
            <a:stCxn id="10" idx="2"/>
          </p:cNvCxnSpPr>
          <p:nvPr/>
        </p:nvCxnSpPr>
        <p:spPr>
          <a:xfrm>
            <a:off x="7177841" y="1424281"/>
            <a:ext cx="1761973" cy="8128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69297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624C-AFFC-49C2-9F48-DB9836D07F17}"/>
              </a:ext>
            </a:extLst>
          </p:cNvPr>
          <p:cNvSpPr>
            <a:spLocks noGrp="1"/>
          </p:cNvSpPr>
          <p:nvPr>
            <p:ph type="title"/>
          </p:nvPr>
        </p:nvSpPr>
        <p:spPr/>
        <p:txBody>
          <a:bodyPr/>
          <a:lstStyle/>
          <a:p>
            <a:r>
              <a:rPr lang="en-IN" dirty="0"/>
              <a:t>Result</a:t>
            </a:r>
          </a:p>
        </p:txBody>
      </p:sp>
      <p:pic>
        <p:nvPicPr>
          <p:cNvPr id="5" name="Content Placeholder 4">
            <a:extLst>
              <a:ext uri="{FF2B5EF4-FFF2-40B4-BE49-F238E27FC236}">
                <a16:creationId xmlns:a16="http://schemas.microsoft.com/office/drawing/2014/main" id="{314BE849-68CD-405C-870A-712B01B9A5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365" y="1883120"/>
            <a:ext cx="10178287" cy="4351338"/>
          </a:xfrm>
        </p:spPr>
      </p:pic>
    </p:spTree>
    <p:extLst>
      <p:ext uri="{BB962C8B-B14F-4D97-AF65-F5344CB8AC3E}">
        <p14:creationId xmlns:p14="http://schemas.microsoft.com/office/powerpoint/2010/main" val="927993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88DA-5608-4C18-8432-730EA77F7C3F}"/>
              </a:ext>
            </a:extLst>
          </p:cNvPr>
          <p:cNvSpPr>
            <a:spLocks noGrp="1"/>
          </p:cNvSpPr>
          <p:nvPr>
            <p:ph type="title"/>
          </p:nvPr>
        </p:nvSpPr>
        <p:spPr/>
        <p:txBody>
          <a:bodyPr/>
          <a:lstStyle/>
          <a:p>
            <a:r>
              <a:rPr lang="en-IN" dirty="0"/>
              <a:t>Conclusion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35D02-05AD-478F-9398-591E987C59F3}"/>
                  </a:ext>
                </a:extLst>
              </p:cNvPr>
              <p:cNvSpPr>
                <a:spLocks noGrp="1"/>
              </p:cNvSpPr>
              <p:nvPr>
                <p:ph idx="1"/>
              </p:nvPr>
            </p:nvSpPr>
            <p:spPr/>
            <p:txBody>
              <a:bodyPr/>
              <a:lstStyle/>
              <a:p>
                <a:r>
                  <a:rPr lang="en-IN" dirty="0"/>
                  <a:t>In this presentation, we have seen the estimation of </a:t>
                </a:r>
              </a:p>
              <a:p>
                <a:pPr marL="514350" indent="-514350">
                  <a:buFont typeface="+mj-lt"/>
                  <a:buAutoNum type="arabicPeriod"/>
                </a:pPr>
                <a:r>
                  <a:rPr lang="en-IN" dirty="0"/>
                  <a:t>Magnetic loading (0.79T</a:t>
                </a:r>
                <a14:m>
                  <m:oMath xmlns:m="http://schemas.openxmlformats.org/officeDocument/2006/math">
                    <m:r>
                      <a:rPr lang="en-IN" i="1" smtClean="0">
                        <a:latin typeface="Cambria Math" panose="02040503050406030204" pitchFamily="18" charset="0"/>
                        <a:ea typeface="Cambria Math" panose="02040503050406030204" pitchFamily="18" charset="0"/>
                      </a:rPr>
                      <m:t>≈</m:t>
                    </m:r>
                  </m:oMath>
                </a14:m>
                <a:r>
                  <a:rPr lang="en-IN" dirty="0">
                    <a:solidFill>
                      <a:srgbClr val="FF0000"/>
                    </a:solidFill>
                  </a:rPr>
                  <a:t>0.8T</a:t>
                </a:r>
                <a:r>
                  <a:rPr lang="en-IN" dirty="0"/>
                  <a:t>) </a:t>
                </a:r>
              </a:p>
              <a:p>
                <a:pPr marL="514350" indent="-514350">
                  <a:buFont typeface="+mj-lt"/>
                  <a:buAutoNum type="arabicPeriod"/>
                </a:pPr>
                <a:r>
                  <a:rPr lang="en-IN" dirty="0"/>
                  <a:t>Inductance (Self and Mutual)</a:t>
                </a:r>
              </a:p>
              <a:p>
                <a:pPr marL="514350" indent="-514350">
                  <a:buFont typeface="+mj-lt"/>
                  <a:buAutoNum type="arabicPeriod"/>
                </a:pPr>
                <a:r>
                  <a:rPr lang="en-IN" dirty="0"/>
                  <a:t>Back EMF (</a:t>
                </a:r>
                <a:r>
                  <a:rPr lang="en-IN"/>
                  <a:t>Trapezoidal waveform)</a:t>
                </a:r>
                <a:endParaRPr lang="en-IN" dirty="0"/>
              </a:p>
              <a:p>
                <a:endParaRPr lang="en-IN" dirty="0"/>
              </a:p>
              <a:p>
                <a:pPr marL="0" indent="0">
                  <a:buNone/>
                </a:pPr>
                <a:endParaRPr lang="en-IN" dirty="0"/>
              </a:p>
            </p:txBody>
          </p:sp>
        </mc:Choice>
        <mc:Fallback xmlns="">
          <p:sp>
            <p:nvSpPr>
              <p:cNvPr id="3" name="Content Placeholder 2">
                <a:extLst>
                  <a:ext uri="{FF2B5EF4-FFF2-40B4-BE49-F238E27FC236}">
                    <a16:creationId xmlns:a16="http://schemas.microsoft.com/office/drawing/2014/main" id="{53A35D02-05AD-478F-9398-591E987C59F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65624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D7A8-69EB-45BB-84E6-07D2B7EEA4E5}"/>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8ADEF5C5-724E-49CA-B233-72C59C169626}"/>
              </a:ext>
            </a:extLst>
          </p:cNvPr>
          <p:cNvSpPr>
            <a:spLocks noGrp="1"/>
          </p:cNvSpPr>
          <p:nvPr>
            <p:ph idx="1"/>
          </p:nvPr>
        </p:nvSpPr>
        <p:spPr>
          <a:xfrm>
            <a:off x="838200" y="1825625"/>
            <a:ext cx="10701130" cy="4351338"/>
          </a:xfrm>
        </p:spPr>
        <p:txBody>
          <a:bodyPr/>
          <a:lstStyle/>
          <a:p>
            <a:r>
              <a:rPr lang="en-IN" dirty="0"/>
              <a:t>Maxwell 2D technical notes</a:t>
            </a:r>
          </a:p>
          <a:p>
            <a:r>
              <a:rPr lang="en-IN" dirty="0"/>
              <a:t>Brushless permanent magnet motor design by Dr Duane C. </a:t>
            </a:r>
            <a:r>
              <a:rPr lang="en-IN" dirty="0" err="1"/>
              <a:t>Hanselman</a:t>
            </a:r>
            <a:endParaRPr lang="en-IN" dirty="0"/>
          </a:p>
          <a:p>
            <a:endParaRPr lang="en-IN" dirty="0"/>
          </a:p>
        </p:txBody>
      </p:sp>
    </p:spTree>
    <p:extLst>
      <p:ext uri="{BB962C8B-B14F-4D97-AF65-F5344CB8AC3E}">
        <p14:creationId xmlns:p14="http://schemas.microsoft.com/office/powerpoint/2010/main" val="409717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883A-378D-4D87-934F-0D36202EC2B7}"/>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D5ECA3C2-EFE1-412C-9F12-D6D099BBFB8C}"/>
              </a:ext>
            </a:extLst>
          </p:cNvPr>
          <p:cNvSpPr>
            <a:spLocks noGrp="1"/>
          </p:cNvSpPr>
          <p:nvPr>
            <p:ph idx="1"/>
          </p:nvPr>
        </p:nvSpPr>
        <p:spPr/>
        <p:txBody>
          <a:bodyPr/>
          <a:lstStyle/>
          <a:p>
            <a:r>
              <a:rPr lang="en-US" dirty="0"/>
              <a:t>Problem statement</a:t>
            </a:r>
          </a:p>
          <a:p>
            <a:r>
              <a:rPr lang="en-US" dirty="0"/>
              <a:t>Geometry</a:t>
            </a:r>
          </a:p>
          <a:p>
            <a:r>
              <a:rPr lang="en-US" dirty="0"/>
              <a:t>Governing equations</a:t>
            </a:r>
          </a:p>
          <a:p>
            <a:r>
              <a:rPr lang="en-US" dirty="0"/>
              <a:t>Meshing</a:t>
            </a:r>
          </a:p>
          <a:p>
            <a:r>
              <a:rPr lang="en-US" dirty="0"/>
              <a:t>Boundary conditions</a:t>
            </a:r>
          </a:p>
          <a:p>
            <a:r>
              <a:rPr lang="en-US" dirty="0"/>
              <a:t>Post processing</a:t>
            </a:r>
          </a:p>
          <a:p>
            <a:r>
              <a:rPr lang="en-US" dirty="0"/>
              <a:t>Results</a:t>
            </a:r>
          </a:p>
          <a:p>
            <a:endParaRPr lang="en-US" dirty="0"/>
          </a:p>
        </p:txBody>
      </p:sp>
    </p:spTree>
    <p:extLst>
      <p:ext uri="{BB962C8B-B14F-4D97-AF65-F5344CB8AC3E}">
        <p14:creationId xmlns:p14="http://schemas.microsoft.com/office/powerpoint/2010/main" val="2653221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5297-B97B-44A2-8257-D07B14DCC05C}"/>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A7951CE-02B4-479E-8A96-659252AE5C24}"/>
              </a:ext>
            </a:extLst>
          </p:cNvPr>
          <p:cNvSpPr>
            <a:spLocks noGrp="1"/>
          </p:cNvSpPr>
          <p:nvPr>
            <p:ph idx="1"/>
          </p:nvPr>
        </p:nvSpPr>
        <p:spPr/>
        <p:txBody>
          <a:bodyPr>
            <a:normAutofit/>
          </a:bodyPr>
          <a:lstStyle/>
          <a:p>
            <a:pPr algn="just"/>
            <a:r>
              <a:rPr lang="en-US" dirty="0"/>
              <a:t>In this report, the parameters (magnetic loading, self-mutual inductance and back emf) of the surface mounted permanent magnet (SPM) BLDC motor is calculated and plotted using Ansys Maxwell. Magnetostatic analysis is used to calculate magnetic loading and inductance of the 1HP, 1500 RPM SPM BLDC motor. Similarly, transient solver is used to plot the back emf of the BLDC motor. This report validates the shape of the back EMF (trapezoidal) and match the magnetic loading (0.8T) with the design assumption.</a:t>
            </a:r>
          </a:p>
          <a:p>
            <a:pPr algn="just"/>
            <a:endParaRPr lang="en-US" dirty="0"/>
          </a:p>
          <a:p>
            <a:pPr algn="just"/>
            <a:endParaRPr lang="en-US" dirty="0"/>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val="2319473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8461C-F4E8-4323-845D-9D60DE2E14CF}"/>
              </a:ext>
            </a:extLst>
          </p:cNvPr>
          <p:cNvSpPr>
            <a:spLocks noGrp="1"/>
          </p:cNvSpPr>
          <p:nvPr>
            <p:ph type="title"/>
          </p:nvPr>
        </p:nvSpPr>
        <p:spPr>
          <a:xfrm>
            <a:off x="838200" y="585216"/>
            <a:ext cx="10515600" cy="1325563"/>
          </a:xfrm>
        </p:spPr>
        <p:txBody>
          <a:bodyPr>
            <a:normAutofit/>
          </a:bodyPr>
          <a:lstStyle/>
          <a:p>
            <a:r>
              <a:rPr lang="en-US" dirty="0"/>
              <a:t>2D Geometry of IPM BLDC motor</a:t>
            </a:r>
          </a:p>
        </p:txBody>
      </p:sp>
      <p:pic>
        <p:nvPicPr>
          <p:cNvPr id="5" name="Content Placeholder 4" descr="Chart, diagram, sunburst chart&#10;&#10;Description automatically generated">
            <a:extLst>
              <a:ext uri="{FF2B5EF4-FFF2-40B4-BE49-F238E27FC236}">
                <a16:creationId xmlns:a16="http://schemas.microsoft.com/office/drawing/2014/main" id="{F82E985E-A8C5-4163-A528-90FC20125286}"/>
              </a:ext>
            </a:extLst>
          </p:cNvPr>
          <p:cNvPicPr>
            <a:picLocks noChangeAspect="1"/>
          </p:cNvPicPr>
          <p:nvPr/>
        </p:nvPicPr>
        <p:blipFill rotWithShape="1">
          <a:blip r:embed="rId2">
            <a:extLst>
              <a:ext uri="{28A0092B-C50C-407E-A947-70E740481C1C}">
                <a14:useLocalDpi xmlns:a14="http://schemas.microsoft.com/office/drawing/2010/main" val="0"/>
              </a:ext>
            </a:extLst>
          </a:blip>
          <a:srcRect l="24376" t="-16" r="21686" b="2756"/>
          <a:stretch/>
        </p:blipFill>
        <p:spPr>
          <a:xfrm>
            <a:off x="460512" y="1628322"/>
            <a:ext cx="4469297" cy="4694341"/>
          </a:xfrm>
          <a:prstGeom prst="rect">
            <a:avLst/>
          </a:prstGeom>
        </p:spPr>
      </p:pic>
      <p:pic>
        <p:nvPicPr>
          <p:cNvPr id="7" name="Content Placeholder 6">
            <a:extLst>
              <a:ext uri="{FF2B5EF4-FFF2-40B4-BE49-F238E27FC236}">
                <a16:creationId xmlns:a16="http://schemas.microsoft.com/office/drawing/2014/main" id="{A15103F4-D091-409B-9766-3E8074C6845B}"/>
              </a:ext>
            </a:extLst>
          </p:cNvPr>
          <p:cNvPicPr>
            <a:picLocks noGrp="1" noChangeAspect="1"/>
          </p:cNvPicPr>
          <p:nvPr>
            <p:ph idx="1"/>
          </p:nvPr>
        </p:nvPicPr>
        <p:blipFill>
          <a:blip r:embed="rId3"/>
          <a:stretch>
            <a:fillRect/>
          </a:stretch>
        </p:blipFill>
        <p:spPr>
          <a:xfrm>
            <a:off x="5032480" y="2006010"/>
            <a:ext cx="3704046" cy="3660775"/>
          </a:xfrm>
        </p:spPr>
      </p:pic>
      <p:sp>
        <p:nvSpPr>
          <p:cNvPr id="8" name="TextBox 7">
            <a:extLst>
              <a:ext uri="{FF2B5EF4-FFF2-40B4-BE49-F238E27FC236}">
                <a16:creationId xmlns:a16="http://schemas.microsoft.com/office/drawing/2014/main" id="{3C4E4B76-C04D-4433-8D2E-4A9F861869DB}"/>
              </a:ext>
            </a:extLst>
          </p:cNvPr>
          <p:cNvSpPr txBox="1"/>
          <p:nvPr/>
        </p:nvSpPr>
        <p:spPr>
          <a:xfrm>
            <a:off x="838200" y="6272784"/>
            <a:ext cx="7496589" cy="369332"/>
          </a:xfrm>
          <a:prstGeom prst="rect">
            <a:avLst/>
          </a:prstGeom>
          <a:noFill/>
        </p:spPr>
        <p:txBody>
          <a:bodyPr wrap="square">
            <a:spAutoFit/>
          </a:bodyPr>
          <a:lstStyle/>
          <a:p>
            <a:pPr algn="just"/>
            <a:r>
              <a:rPr lang="en-US" sz="1800" dirty="0">
                <a:hlinkClick r:id="rId4"/>
              </a:rPr>
              <a:t>https://drive.google.com/file/d/1lfAvoQk4U6eQjun65Yz1upUx1T3Vtdw-/view</a:t>
            </a:r>
            <a:endParaRPr lang="en-US" sz="1800" dirty="0"/>
          </a:p>
        </p:txBody>
      </p:sp>
      <p:graphicFrame>
        <p:nvGraphicFramePr>
          <p:cNvPr id="9" name="Table 4">
            <a:extLst>
              <a:ext uri="{FF2B5EF4-FFF2-40B4-BE49-F238E27FC236}">
                <a16:creationId xmlns:a16="http://schemas.microsoft.com/office/drawing/2014/main" id="{69586205-8F86-4DEC-9B7C-B7F5CE392B17}"/>
              </a:ext>
            </a:extLst>
          </p:cNvPr>
          <p:cNvGraphicFramePr>
            <a:graphicFrameLocks/>
          </p:cNvGraphicFramePr>
          <p:nvPr>
            <p:extLst>
              <p:ext uri="{D42A27DB-BD31-4B8C-83A1-F6EECF244321}">
                <p14:modId xmlns:p14="http://schemas.microsoft.com/office/powerpoint/2010/main" val="1432724304"/>
              </p:ext>
            </p:extLst>
          </p:nvPr>
        </p:nvGraphicFramePr>
        <p:xfrm>
          <a:off x="8839197" y="2898237"/>
          <a:ext cx="3302162" cy="1876320"/>
        </p:xfrm>
        <a:graphic>
          <a:graphicData uri="http://schemas.openxmlformats.org/drawingml/2006/table">
            <a:tbl>
              <a:tblPr firstRow="1" bandRow="1">
                <a:tableStyleId>{5C22544A-7EE6-4342-B048-85BDC9FD1C3A}</a:tableStyleId>
              </a:tblPr>
              <a:tblGrid>
                <a:gridCol w="1651081">
                  <a:extLst>
                    <a:ext uri="{9D8B030D-6E8A-4147-A177-3AD203B41FA5}">
                      <a16:colId xmlns:a16="http://schemas.microsoft.com/office/drawing/2014/main" val="747759501"/>
                    </a:ext>
                  </a:extLst>
                </a:gridCol>
                <a:gridCol w="1651081">
                  <a:extLst>
                    <a:ext uri="{9D8B030D-6E8A-4147-A177-3AD203B41FA5}">
                      <a16:colId xmlns:a16="http://schemas.microsoft.com/office/drawing/2014/main" val="4167665927"/>
                    </a:ext>
                  </a:extLst>
                </a:gridCol>
              </a:tblGrid>
              <a:tr h="375264">
                <a:tc>
                  <a:txBody>
                    <a:bodyPr/>
                    <a:lstStyle/>
                    <a:p>
                      <a:pPr algn="ctr"/>
                      <a:r>
                        <a:rPr lang="en-US" sz="1400" dirty="0"/>
                        <a:t>Part Name</a:t>
                      </a:r>
                    </a:p>
                  </a:txBody>
                  <a:tcPr/>
                </a:tc>
                <a:tc>
                  <a:txBody>
                    <a:bodyPr/>
                    <a:lstStyle/>
                    <a:p>
                      <a:pPr algn="ctr"/>
                      <a:r>
                        <a:rPr lang="en-US" sz="1400" dirty="0"/>
                        <a:t>Material</a:t>
                      </a:r>
                    </a:p>
                  </a:txBody>
                  <a:tcPr/>
                </a:tc>
                <a:extLst>
                  <a:ext uri="{0D108BD9-81ED-4DB2-BD59-A6C34878D82A}">
                    <a16:rowId xmlns:a16="http://schemas.microsoft.com/office/drawing/2014/main" val="635465421"/>
                  </a:ext>
                </a:extLst>
              </a:tr>
              <a:tr h="375264">
                <a:tc>
                  <a:txBody>
                    <a:bodyPr/>
                    <a:lstStyle/>
                    <a:p>
                      <a:pPr algn="ctr"/>
                      <a:r>
                        <a:rPr lang="en-US" sz="1400" dirty="0"/>
                        <a:t>Stator &amp;Rotor Core</a:t>
                      </a:r>
                    </a:p>
                  </a:txBody>
                  <a:tcPr/>
                </a:tc>
                <a:tc>
                  <a:txBody>
                    <a:bodyPr/>
                    <a:lstStyle/>
                    <a:p>
                      <a:pPr algn="ctr"/>
                      <a:r>
                        <a:rPr lang="en-US" sz="1400" dirty="0"/>
                        <a:t>M350_50A</a:t>
                      </a:r>
                    </a:p>
                  </a:txBody>
                  <a:tcPr/>
                </a:tc>
                <a:extLst>
                  <a:ext uri="{0D108BD9-81ED-4DB2-BD59-A6C34878D82A}">
                    <a16:rowId xmlns:a16="http://schemas.microsoft.com/office/drawing/2014/main" val="3664639608"/>
                  </a:ext>
                </a:extLst>
              </a:tr>
              <a:tr h="375264">
                <a:tc>
                  <a:txBody>
                    <a:bodyPr/>
                    <a:lstStyle/>
                    <a:p>
                      <a:pPr algn="ctr"/>
                      <a:r>
                        <a:rPr lang="en-US" sz="1400" dirty="0"/>
                        <a:t>Magnet</a:t>
                      </a:r>
                    </a:p>
                  </a:txBody>
                  <a:tcPr/>
                </a:tc>
                <a:tc>
                  <a:txBody>
                    <a:bodyPr/>
                    <a:lstStyle/>
                    <a:p>
                      <a:pPr algn="ctr"/>
                      <a:r>
                        <a:rPr lang="en-US" sz="1400" dirty="0"/>
                        <a:t>N42UH_60C</a:t>
                      </a:r>
                    </a:p>
                  </a:txBody>
                  <a:tcPr/>
                </a:tc>
                <a:extLst>
                  <a:ext uri="{0D108BD9-81ED-4DB2-BD59-A6C34878D82A}">
                    <a16:rowId xmlns:a16="http://schemas.microsoft.com/office/drawing/2014/main" val="2600034385"/>
                  </a:ext>
                </a:extLst>
              </a:tr>
              <a:tr h="375264">
                <a:tc>
                  <a:txBody>
                    <a:bodyPr/>
                    <a:lstStyle/>
                    <a:p>
                      <a:pPr algn="ctr"/>
                      <a:r>
                        <a:rPr lang="en-US" sz="1400" dirty="0"/>
                        <a:t>Shaft</a:t>
                      </a:r>
                    </a:p>
                  </a:txBody>
                  <a:tcPr/>
                </a:tc>
                <a:tc>
                  <a:txBody>
                    <a:bodyPr/>
                    <a:lstStyle/>
                    <a:p>
                      <a:pPr algn="ctr"/>
                      <a:r>
                        <a:rPr lang="en-US" sz="1400" dirty="0"/>
                        <a:t>Stainless steel</a:t>
                      </a:r>
                    </a:p>
                  </a:txBody>
                  <a:tcPr/>
                </a:tc>
                <a:extLst>
                  <a:ext uri="{0D108BD9-81ED-4DB2-BD59-A6C34878D82A}">
                    <a16:rowId xmlns:a16="http://schemas.microsoft.com/office/drawing/2014/main" val="2666567489"/>
                  </a:ext>
                </a:extLst>
              </a:tr>
              <a:tr h="375264">
                <a:tc>
                  <a:txBody>
                    <a:bodyPr/>
                    <a:lstStyle/>
                    <a:p>
                      <a:pPr algn="ctr"/>
                      <a:r>
                        <a:rPr lang="en-US" sz="1400" dirty="0"/>
                        <a:t>Winding</a:t>
                      </a:r>
                    </a:p>
                  </a:txBody>
                  <a:tcPr/>
                </a:tc>
                <a:tc>
                  <a:txBody>
                    <a:bodyPr/>
                    <a:lstStyle/>
                    <a:p>
                      <a:pPr algn="ctr"/>
                      <a:r>
                        <a:rPr lang="en-US" sz="1400" dirty="0"/>
                        <a:t>Copper</a:t>
                      </a:r>
                    </a:p>
                  </a:txBody>
                  <a:tcPr/>
                </a:tc>
                <a:extLst>
                  <a:ext uri="{0D108BD9-81ED-4DB2-BD59-A6C34878D82A}">
                    <a16:rowId xmlns:a16="http://schemas.microsoft.com/office/drawing/2014/main" val="836410724"/>
                  </a:ext>
                </a:extLst>
              </a:tr>
            </a:tbl>
          </a:graphicData>
        </a:graphic>
      </p:graphicFrame>
    </p:spTree>
    <p:extLst>
      <p:ext uri="{BB962C8B-B14F-4D97-AF65-F5344CB8AC3E}">
        <p14:creationId xmlns:p14="http://schemas.microsoft.com/office/powerpoint/2010/main" val="1454228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B18C-4974-4B14-A7B3-7FE4E9B002C4}"/>
              </a:ext>
            </a:extLst>
          </p:cNvPr>
          <p:cNvSpPr>
            <a:spLocks noGrp="1"/>
          </p:cNvSpPr>
          <p:nvPr>
            <p:ph type="title"/>
          </p:nvPr>
        </p:nvSpPr>
        <p:spPr/>
        <p:txBody>
          <a:bodyPr/>
          <a:lstStyle/>
          <a:p>
            <a:r>
              <a:rPr lang="en-US" dirty="0"/>
              <a:t>Governing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A8BD35-82CA-4758-B709-20C1D44606B6}"/>
                  </a:ext>
                </a:extLst>
              </p:cNvPr>
              <p:cNvSpPr>
                <a:spLocks noGrp="1"/>
              </p:cNvSpPr>
              <p:nvPr>
                <p:ph idx="1"/>
              </p:nvPr>
            </p:nvSpPr>
            <p:spPr>
              <a:xfrm>
                <a:off x="838200" y="1825625"/>
                <a:ext cx="10515600" cy="4667250"/>
              </a:xfrm>
            </p:spPr>
            <p:txBody>
              <a:bodyPr/>
              <a:lstStyle/>
              <a:p>
                <a:r>
                  <a:rPr lang="en-US" dirty="0"/>
                  <a:t>Magnetostatic solver:</a:t>
                </a:r>
              </a:p>
              <a:p>
                <a:pPr marL="0" indent="0">
                  <a:buNone/>
                </a:pPr>
                <a14:m>
                  <m:oMathPara xmlns:m="http://schemas.openxmlformats.org/officeDocument/2006/math">
                    <m:oMathParaPr>
                      <m:jc m:val="centerGroup"/>
                    </m:oMathParaPr>
                    <m:oMath xmlns:m="http://schemas.openxmlformats.org/officeDocument/2006/math">
                      <m:r>
                        <m:rPr>
                          <m:sty m:val="p"/>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0</m:t>
                              </m:r>
                            </m:sub>
                          </m:s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𝑟</m:t>
                              </m:r>
                            </m:sub>
                          </m:sSub>
                        </m:den>
                      </m:f>
                      <m:d>
                        <m:dPr>
                          <m:ctrlPr>
                            <a:rPr lang="en-IN" b="0" i="1" smtClean="0">
                              <a:latin typeface="Cambria Math" panose="02040503050406030204" pitchFamily="18" charset="0"/>
                              <a:ea typeface="Cambria Math" panose="02040503050406030204" pitchFamily="18" charset="0"/>
                            </a:rPr>
                          </m:ctrlPr>
                        </m:dPr>
                        <m:e>
                          <m:r>
                            <m:rPr>
                              <m:sty m:val="p"/>
                            </m:rP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𝐴</m:t>
                              </m:r>
                            </m:e>
                            <m:sub>
                              <m:r>
                                <a:rPr lang="en-IN" b="0" i="1" smtClean="0">
                                  <a:latin typeface="Cambria Math" panose="02040503050406030204" pitchFamily="18" charset="0"/>
                                  <a:ea typeface="Cambria Math" panose="02040503050406030204" pitchFamily="18" charset="0"/>
                                </a:rPr>
                                <m:t>𝑧</m:t>
                              </m:r>
                            </m:sub>
                          </m:sSub>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𝐽</m:t>
                          </m:r>
                        </m:e>
                        <m:sub>
                          <m:r>
                            <a:rPr lang="en-IN" b="0" i="1" smtClean="0">
                              <a:latin typeface="Cambria Math" panose="02040503050406030204" pitchFamily="18" charset="0"/>
                              <a:ea typeface="Cambria Math" panose="02040503050406030204" pitchFamily="18" charset="0"/>
                            </a:rPr>
                            <m:t>𝑧</m:t>
                          </m:r>
                        </m:sub>
                      </m:sSub>
                    </m:oMath>
                  </m:oMathPara>
                </a14:m>
                <a:endParaRPr lang="en-US" dirty="0"/>
              </a:p>
              <a:p>
                <a:r>
                  <a:rPr lang="en-US" dirty="0"/>
                  <a:t>Magnetic transient solver:</a:t>
                </a:r>
              </a:p>
              <a:p>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𝜐</m:t>
                      </m:r>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AA8BD35-82CA-4758-B709-20C1D44606B6}"/>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43" t="-2089"/>
                </a:stretch>
              </a:blipFill>
            </p:spPr>
            <p:txBody>
              <a:bodyPr/>
              <a:lstStyle/>
              <a:p>
                <a:r>
                  <a:rPr lang="en-IN">
                    <a:noFill/>
                  </a:rPr>
                  <a:t> </a:t>
                </a:r>
              </a:p>
            </p:txBody>
          </p:sp>
        </mc:Fallback>
      </mc:AlternateContent>
      <p:cxnSp>
        <p:nvCxnSpPr>
          <p:cNvPr id="6" name="Straight Arrow Connector 5">
            <a:extLst>
              <a:ext uri="{FF2B5EF4-FFF2-40B4-BE49-F238E27FC236}">
                <a16:creationId xmlns:a16="http://schemas.microsoft.com/office/drawing/2014/main" id="{4E8F992E-1540-4C0B-B76D-90502BDF800C}"/>
              </a:ext>
            </a:extLst>
          </p:cNvPr>
          <p:cNvCxnSpPr>
            <a:cxnSpLocks/>
          </p:cNvCxnSpPr>
          <p:nvPr/>
        </p:nvCxnSpPr>
        <p:spPr>
          <a:xfrm flipV="1">
            <a:off x="2759242" y="4680285"/>
            <a:ext cx="802105" cy="6416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6587E52F-F998-4B99-860A-EB6E497E30F9}"/>
              </a:ext>
            </a:extLst>
          </p:cNvPr>
          <p:cNvSpPr txBox="1"/>
          <p:nvPr/>
        </p:nvSpPr>
        <p:spPr>
          <a:xfrm>
            <a:off x="1315452" y="5350043"/>
            <a:ext cx="2662990" cy="369332"/>
          </a:xfrm>
          <a:prstGeom prst="rect">
            <a:avLst/>
          </a:prstGeom>
          <a:noFill/>
        </p:spPr>
        <p:txBody>
          <a:bodyPr wrap="square" rtlCol="0">
            <a:spAutoFit/>
          </a:bodyPr>
          <a:lstStyle/>
          <a:p>
            <a:r>
              <a:rPr lang="en-US" dirty="0">
                <a:solidFill>
                  <a:srgbClr val="FF0000"/>
                </a:solidFill>
              </a:rPr>
              <a:t>Magnetic Vector Potential</a:t>
            </a:r>
          </a:p>
        </p:txBody>
      </p:sp>
      <p:cxnSp>
        <p:nvCxnSpPr>
          <p:cNvPr id="8" name="Straight Arrow Connector 7">
            <a:extLst>
              <a:ext uri="{FF2B5EF4-FFF2-40B4-BE49-F238E27FC236}">
                <a16:creationId xmlns:a16="http://schemas.microsoft.com/office/drawing/2014/main" id="{B58D7E88-4F98-4EA1-B3D4-7E6CFC42C10C}"/>
              </a:ext>
            </a:extLst>
          </p:cNvPr>
          <p:cNvCxnSpPr>
            <a:cxnSpLocks/>
          </p:cNvCxnSpPr>
          <p:nvPr/>
        </p:nvCxnSpPr>
        <p:spPr>
          <a:xfrm flipV="1">
            <a:off x="5496424" y="4708359"/>
            <a:ext cx="802105" cy="6416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BAEC5F26-01FF-4E0C-BB0B-8A32A8212AF9}"/>
              </a:ext>
            </a:extLst>
          </p:cNvPr>
          <p:cNvSpPr txBox="1"/>
          <p:nvPr/>
        </p:nvSpPr>
        <p:spPr>
          <a:xfrm>
            <a:off x="4150894" y="5321969"/>
            <a:ext cx="2662990" cy="369332"/>
          </a:xfrm>
          <a:prstGeom prst="rect">
            <a:avLst/>
          </a:prstGeom>
          <a:noFill/>
        </p:spPr>
        <p:txBody>
          <a:bodyPr wrap="square" rtlCol="0">
            <a:spAutoFit/>
          </a:bodyPr>
          <a:lstStyle/>
          <a:p>
            <a:r>
              <a:rPr lang="en-US" dirty="0">
                <a:solidFill>
                  <a:srgbClr val="FF0000"/>
                </a:solidFill>
              </a:rPr>
              <a:t>Electric scalar Potential</a:t>
            </a:r>
          </a:p>
        </p:txBody>
      </p:sp>
      <p:cxnSp>
        <p:nvCxnSpPr>
          <p:cNvPr id="10" name="Straight Arrow Connector 9">
            <a:extLst>
              <a:ext uri="{FF2B5EF4-FFF2-40B4-BE49-F238E27FC236}">
                <a16:creationId xmlns:a16="http://schemas.microsoft.com/office/drawing/2014/main" id="{87AF709E-C77B-4DBE-BB16-701D416FFEF6}"/>
              </a:ext>
            </a:extLst>
          </p:cNvPr>
          <p:cNvCxnSpPr>
            <a:cxnSpLocks/>
          </p:cNvCxnSpPr>
          <p:nvPr/>
        </p:nvCxnSpPr>
        <p:spPr>
          <a:xfrm flipH="1" flipV="1">
            <a:off x="7921787" y="4768517"/>
            <a:ext cx="338890" cy="5374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FB76FA1F-B57A-47F7-A9CA-A86EA20C38AE}"/>
              </a:ext>
            </a:extLst>
          </p:cNvPr>
          <p:cNvSpPr txBox="1"/>
          <p:nvPr/>
        </p:nvSpPr>
        <p:spPr>
          <a:xfrm>
            <a:off x="7494669" y="5305927"/>
            <a:ext cx="2662990" cy="369332"/>
          </a:xfrm>
          <a:prstGeom prst="rect">
            <a:avLst/>
          </a:prstGeom>
          <a:noFill/>
        </p:spPr>
        <p:txBody>
          <a:bodyPr wrap="square" rtlCol="0">
            <a:spAutoFit/>
          </a:bodyPr>
          <a:lstStyle/>
          <a:p>
            <a:r>
              <a:rPr lang="en-US" dirty="0">
                <a:solidFill>
                  <a:srgbClr val="FF0000"/>
                </a:solidFill>
              </a:rPr>
              <a:t>Permanent Magnet</a:t>
            </a:r>
          </a:p>
        </p:txBody>
      </p:sp>
      <p:cxnSp>
        <p:nvCxnSpPr>
          <p:cNvPr id="12" name="Straight Arrow Connector 11">
            <a:extLst>
              <a:ext uri="{FF2B5EF4-FFF2-40B4-BE49-F238E27FC236}">
                <a16:creationId xmlns:a16="http://schemas.microsoft.com/office/drawing/2014/main" id="{F1984191-C9CC-496B-A782-BE935FA4DDC4}"/>
              </a:ext>
            </a:extLst>
          </p:cNvPr>
          <p:cNvCxnSpPr>
            <a:cxnSpLocks/>
          </p:cNvCxnSpPr>
          <p:nvPr/>
        </p:nvCxnSpPr>
        <p:spPr>
          <a:xfrm flipH="1">
            <a:off x="8886319" y="3748603"/>
            <a:ext cx="465221" cy="5293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7677AF2A-C350-4368-9452-FC90DEA34DF1}"/>
              </a:ext>
            </a:extLst>
          </p:cNvPr>
          <p:cNvSpPr txBox="1"/>
          <p:nvPr/>
        </p:nvSpPr>
        <p:spPr>
          <a:xfrm>
            <a:off x="8260677" y="3429000"/>
            <a:ext cx="2662990" cy="369332"/>
          </a:xfrm>
          <a:prstGeom prst="rect">
            <a:avLst/>
          </a:prstGeom>
          <a:noFill/>
        </p:spPr>
        <p:txBody>
          <a:bodyPr wrap="square" rtlCol="0">
            <a:spAutoFit/>
          </a:bodyPr>
          <a:lstStyle/>
          <a:p>
            <a:pPr algn="ctr"/>
            <a:r>
              <a:rPr lang="en-US" dirty="0">
                <a:solidFill>
                  <a:srgbClr val="FF0000"/>
                </a:solidFill>
              </a:rPr>
              <a:t>Velocity</a:t>
            </a:r>
          </a:p>
        </p:txBody>
      </p:sp>
      <p:cxnSp>
        <p:nvCxnSpPr>
          <p:cNvPr id="14" name="Straight Arrow Connector 13">
            <a:extLst>
              <a:ext uri="{FF2B5EF4-FFF2-40B4-BE49-F238E27FC236}">
                <a16:creationId xmlns:a16="http://schemas.microsoft.com/office/drawing/2014/main" id="{9AD91F24-9651-4843-8003-08B42F0119D9}"/>
              </a:ext>
            </a:extLst>
          </p:cNvPr>
          <p:cNvCxnSpPr>
            <a:cxnSpLocks/>
          </p:cNvCxnSpPr>
          <p:nvPr/>
        </p:nvCxnSpPr>
        <p:spPr>
          <a:xfrm>
            <a:off x="3673642" y="3977803"/>
            <a:ext cx="433137" cy="4010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B97E1EA8-9825-4C98-972C-F26475C300D0}"/>
              </a:ext>
            </a:extLst>
          </p:cNvPr>
          <p:cNvSpPr txBox="1"/>
          <p:nvPr/>
        </p:nvSpPr>
        <p:spPr>
          <a:xfrm>
            <a:off x="2454442" y="3613666"/>
            <a:ext cx="2662990" cy="369332"/>
          </a:xfrm>
          <a:prstGeom prst="rect">
            <a:avLst/>
          </a:prstGeom>
          <a:noFill/>
        </p:spPr>
        <p:txBody>
          <a:bodyPr wrap="square" rtlCol="0">
            <a:spAutoFit/>
          </a:bodyPr>
          <a:lstStyle/>
          <a:p>
            <a:r>
              <a:rPr lang="en-US" dirty="0">
                <a:solidFill>
                  <a:srgbClr val="FF0000"/>
                </a:solidFill>
              </a:rPr>
              <a:t>Source Current density</a:t>
            </a:r>
          </a:p>
        </p:txBody>
      </p:sp>
      <p:sp>
        <p:nvSpPr>
          <p:cNvPr id="4" name="Rectangle 3">
            <a:extLst>
              <a:ext uri="{FF2B5EF4-FFF2-40B4-BE49-F238E27FC236}">
                <a16:creationId xmlns:a16="http://schemas.microsoft.com/office/drawing/2014/main" id="{9AC85A3C-5E3C-4447-9DD1-6DDF87DA3EDC}"/>
              </a:ext>
            </a:extLst>
          </p:cNvPr>
          <p:cNvSpPr/>
          <p:nvPr/>
        </p:nvSpPr>
        <p:spPr>
          <a:xfrm>
            <a:off x="4465799" y="3989289"/>
            <a:ext cx="5948039" cy="97538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659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442F5-382D-4C60-A6F3-D99E192B13F0}"/>
              </a:ext>
            </a:extLst>
          </p:cNvPr>
          <p:cNvSpPr>
            <a:spLocks noGrp="1"/>
          </p:cNvSpPr>
          <p:nvPr>
            <p:ph type="title"/>
          </p:nvPr>
        </p:nvSpPr>
        <p:spPr>
          <a:xfrm>
            <a:off x="838200" y="365126"/>
            <a:ext cx="10515600" cy="837676"/>
          </a:xfrm>
        </p:spPr>
        <p:txBody>
          <a:bodyPr/>
          <a:lstStyle/>
          <a:p>
            <a:r>
              <a:rPr lang="en-US" dirty="0"/>
              <a:t>Meshing</a:t>
            </a:r>
          </a:p>
        </p:txBody>
      </p:sp>
      <p:sp>
        <p:nvSpPr>
          <p:cNvPr id="3" name="Content Placeholder 2">
            <a:extLst>
              <a:ext uri="{FF2B5EF4-FFF2-40B4-BE49-F238E27FC236}">
                <a16:creationId xmlns:a16="http://schemas.microsoft.com/office/drawing/2014/main" id="{1D5D8567-80A9-4882-8A97-F434E4FF5204}"/>
              </a:ext>
            </a:extLst>
          </p:cNvPr>
          <p:cNvSpPr>
            <a:spLocks noGrp="1"/>
          </p:cNvSpPr>
          <p:nvPr>
            <p:ph idx="1"/>
          </p:nvPr>
        </p:nvSpPr>
        <p:spPr>
          <a:xfrm>
            <a:off x="838200" y="1202802"/>
            <a:ext cx="7839783" cy="4974161"/>
          </a:xfrm>
        </p:spPr>
        <p:txBody>
          <a:bodyPr>
            <a:normAutofit fontScale="92500"/>
          </a:bodyPr>
          <a:lstStyle/>
          <a:p>
            <a:r>
              <a:rPr lang="en-US" dirty="0"/>
              <a:t>Meshing is done by the mesh generator (MG) in Ansys maxwell.</a:t>
            </a:r>
          </a:p>
          <a:p>
            <a:r>
              <a:rPr lang="en-US" dirty="0"/>
              <a:t>Initial mesh is very coarse and uniform in size throughout the region.</a:t>
            </a:r>
          </a:p>
          <a:p>
            <a:r>
              <a:rPr lang="en-US" dirty="0"/>
              <a:t>There are optional mesh refinement methods that provide the MG with mesh construction guidance.</a:t>
            </a:r>
          </a:p>
          <a:p>
            <a:r>
              <a:rPr lang="en-US" sz="2000" b="1" dirty="0"/>
              <a:t>Length based refinement: </a:t>
            </a:r>
            <a:r>
              <a:rPr lang="en-US" sz="2000" dirty="0"/>
              <a:t>This instruct the MG to refine the length of the finite element on a surface or within a volume until they are below a specified value</a:t>
            </a:r>
          </a:p>
          <a:p>
            <a:r>
              <a:rPr lang="en-US" sz="2000" b="1" dirty="0"/>
              <a:t>Surface based refinement: </a:t>
            </a:r>
            <a:r>
              <a:rPr lang="en-US" sz="2000" dirty="0"/>
              <a:t>This refinement instructs MG to minimize the surface deviation and normal deviation of finite element on surfaces.</a:t>
            </a:r>
          </a:p>
          <a:p>
            <a:r>
              <a:rPr lang="en-US" sz="2000" b="1" dirty="0"/>
              <a:t>Adaptive mesh refinement: </a:t>
            </a:r>
            <a:r>
              <a:rPr lang="en-US" sz="2000" dirty="0"/>
              <a:t>This allows optimized refinement of the mesh learned on specific criteria required by the problem.</a:t>
            </a:r>
            <a:r>
              <a:rPr lang="en-US" sz="2000" dirty="0">
                <a:sym typeface="Wingdings" panose="05000000000000000000" pitchFamily="2" charset="2"/>
              </a:rPr>
              <a:t> It takes the factor like (geometry factor, field solution factor defined by the user)</a:t>
            </a:r>
            <a:endParaRPr lang="en-US" sz="2000" dirty="0"/>
          </a:p>
        </p:txBody>
      </p:sp>
      <p:pic>
        <p:nvPicPr>
          <p:cNvPr id="5" name="Picture 4">
            <a:extLst>
              <a:ext uri="{FF2B5EF4-FFF2-40B4-BE49-F238E27FC236}">
                <a16:creationId xmlns:a16="http://schemas.microsoft.com/office/drawing/2014/main" id="{F32C7AC4-C03F-41EE-A5A3-D6FF62C1720A}"/>
              </a:ext>
            </a:extLst>
          </p:cNvPr>
          <p:cNvPicPr>
            <a:picLocks noChangeAspect="1"/>
          </p:cNvPicPr>
          <p:nvPr/>
        </p:nvPicPr>
        <p:blipFill>
          <a:blip r:embed="rId2"/>
          <a:stretch>
            <a:fillRect/>
          </a:stretch>
        </p:blipFill>
        <p:spPr>
          <a:xfrm>
            <a:off x="8677983" y="0"/>
            <a:ext cx="3514017" cy="3428999"/>
          </a:xfrm>
          <a:prstGeom prst="rect">
            <a:avLst/>
          </a:prstGeom>
        </p:spPr>
      </p:pic>
      <p:pic>
        <p:nvPicPr>
          <p:cNvPr id="7" name="Picture 6">
            <a:extLst>
              <a:ext uri="{FF2B5EF4-FFF2-40B4-BE49-F238E27FC236}">
                <a16:creationId xmlns:a16="http://schemas.microsoft.com/office/drawing/2014/main" id="{2E26FFFE-5203-48A6-BE6A-C8E059D46428}"/>
              </a:ext>
            </a:extLst>
          </p:cNvPr>
          <p:cNvPicPr>
            <a:picLocks noChangeAspect="1"/>
          </p:cNvPicPr>
          <p:nvPr/>
        </p:nvPicPr>
        <p:blipFill>
          <a:blip r:embed="rId3"/>
          <a:stretch>
            <a:fillRect/>
          </a:stretch>
        </p:blipFill>
        <p:spPr>
          <a:xfrm>
            <a:off x="8677983" y="3479572"/>
            <a:ext cx="3514017" cy="3378428"/>
          </a:xfrm>
          <a:prstGeom prst="rect">
            <a:avLst/>
          </a:prstGeom>
        </p:spPr>
      </p:pic>
      <p:sp>
        <p:nvSpPr>
          <p:cNvPr id="8" name="TextBox 7">
            <a:extLst>
              <a:ext uri="{FF2B5EF4-FFF2-40B4-BE49-F238E27FC236}">
                <a16:creationId xmlns:a16="http://schemas.microsoft.com/office/drawing/2014/main" id="{A60DF10B-1C64-40C9-914C-8C238732E301}"/>
              </a:ext>
            </a:extLst>
          </p:cNvPr>
          <p:cNvSpPr txBox="1"/>
          <p:nvPr/>
        </p:nvSpPr>
        <p:spPr>
          <a:xfrm>
            <a:off x="9552032" y="3378428"/>
            <a:ext cx="1765917" cy="307777"/>
          </a:xfrm>
          <a:prstGeom prst="rect">
            <a:avLst/>
          </a:prstGeom>
          <a:noFill/>
        </p:spPr>
        <p:txBody>
          <a:bodyPr wrap="square" rtlCol="0">
            <a:spAutoFit/>
          </a:bodyPr>
          <a:lstStyle/>
          <a:p>
            <a:pPr algn="ctr"/>
            <a:r>
              <a:rPr lang="en-US" sz="1400" b="1" dirty="0">
                <a:solidFill>
                  <a:srgbClr val="FF0000"/>
                </a:solidFill>
              </a:rPr>
              <a:t>Magnetostatic</a:t>
            </a:r>
          </a:p>
        </p:txBody>
      </p:sp>
      <p:sp>
        <p:nvSpPr>
          <p:cNvPr id="9" name="TextBox 8">
            <a:extLst>
              <a:ext uri="{FF2B5EF4-FFF2-40B4-BE49-F238E27FC236}">
                <a16:creationId xmlns:a16="http://schemas.microsoft.com/office/drawing/2014/main" id="{FEC3487E-8E96-4189-9256-F52555B30639}"/>
              </a:ext>
            </a:extLst>
          </p:cNvPr>
          <p:cNvSpPr txBox="1"/>
          <p:nvPr/>
        </p:nvSpPr>
        <p:spPr>
          <a:xfrm>
            <a:off x="9587883" y="0"/>
            <a:ext cx="1765917" cy="307777"/>
          </a:xfrm>
          <a:prstGeom prst="rect">
            <a:avLst/>
          </a:prstGeom>
          <a:noFill/>
        </p:spPr>
        <p:txBody>
          <a:bodyPr wrap="square" rtlCol="0">
            <a:spAutoFit/>
          </a:bodyPr>
          <a:lstStyle/>
          <a:p>
            <a:pPr algn="ctr"/>
            <a:r>
              <a:rPr lang="en-US" sz="1400" b="1" dirty="0">
                <a:solidFill>
                  <a:srgbClr val="FF0000"/>
                </a:solidFill>
              </a:rPr>
              <a:t>Transient</a:t>
            </a:r>
          </a:p>
        </p:txBody>
      </p:sp>
    </p:spTree>
    <p:extLst>
      <p:ext uri="{BB962C8B-B14F-4D97-AF65-F5344CB8AC3E}">
        <p14:creationId xmlns:p14="http://schemas.microsoft.com/office/powerpoint/2010/main" val="358486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F366-9A0F-42C9-B1B0-04C99FB452B3}"/>
              </a:ext>
            </a:extLst>
          </p:cNvPr>
          <p:cNvSpPr>
            <a:spLocks noGrp="1"/>
          </p:cNvSpPr>
          <p:nvPr>
            <p:ph type="title"/>
          </p:nvPr>
        </p:nvSpPr>
        <p:spPr/>
        <p:txBody>
          <a:bodyPr/>
          <a:lstStyle/>
          <a:p>
            <a:r>
              <a:rPr lang="en-US" dirty="0"/>
              <a:t>Boundary Condition</a:t>
            </a:r>
          </a:p>
        </p:txBody>
      </p:sp>
      <p:sp>
        <p:nvSpPr>
          <p:cNvPr id="3" name="Content Placeholder 2">
            <a:extLst>
              <a:ext uri="{FF2B5EF4-FFF2-40B4-BE49-F238E27FC236}">
                <a16:creationId xmlns:a16="http://schemas.microsoft.com/office/drawing/2014/main" id="{0784EC10-18C0-49A2-88A1-290C2839EB6F}"/>
              </a:ext>
            </a:extLst>
          </p:cNvPr>
          <p:cNvSpPr>
            <a:spLocks noGrp="1"/>
          </p:cNvSpPr>
          <p:nvPr>
            <p:ph idx="1"/>
          </p:nvPr>
        </p:nvSpPr>
        <p:spPr/>
        <p:txBody>
          <a:bodyPr>
            <a:normAutofit/>
          </a:bodyPr>
          <a:lstStyle/>
          <a:p>
            <a:r>
              <a:rPr lang="en-US" dirty="0"/>
              <a:t>Boundary conditions define behavior of the magnetic field at the interface or the edge of the problem region.</a:t>
            </a:r>
          </a:p>
          <a:p>
            <a:pPr marL="0" indent="0">
              <a:buNone/>
            </a:pPr>
            <a:r>
              <a:rPr lang="en-US" u="sng" dirty="0"/>
              <a:t>Boundary types (2D)</a:t>
            </a:r>
          </a:p>
          <a:p>
            <a:r>
              <a:rPr lang="en-US" dirty="0">
                <a:highlight>
                  <a:srgbClr val="FFFF00"/>
                </a:highlight>
              </a:rPr>
              <a:t>Vector potential: (Dirichlet Condition)</a:t>
            </a:r>
            <a:endParaRPr lang="en-US" sz="2000" dirty="0"/>
          </a:p>
          <a:p>
            <a:pPr marL="514350" indent="-514350">
              <a:buFont typeface="+mj-lt"/>
              <a:buAutoNum type="arabicPeriod"/>
            </a:pPr>
            <a:r>
              <a:rPr lang="en-US" sz="2000" dirty="0"/>
              <a:t>Used to model magnetically isolated structure.</a:t>
            </a:r>
          </a:p>
          <a:p>
            <a:pPr marL="514350" indent="-514350">
              <a:buFont typeface="+mj-lt"/>
              <a:buAutoNum type="arabicPeriod"/>
            </a:pPr>
            <a:r>
              <a:rPr lang="en-US" sz="2000" dirty="0"/>
              <a:t>Contain all the flux within the region.</a:t>
            </a:r>
          </a:p>
          <a:p>
            <a:pPr marL="514350" indent="-514350">
              <a:buFont typeface="+mj-lt"/>
              <a:buAutoNum type="arabicPeriod"/>
            </a:pPr>
            <a:r>
              <a:rPr lang="en-US" sz="2000" dirty="0"/>
              <a:t>This is the end of the solution region.</a:t>
            </a:r>
          </a:p>
        </p:txBody>
      </p:sp>
      <p:pic>
        <p:nvPicPr>
          <p:cNvPr id="5" name="Picture 4">
            <a:extLst>
              <a:ext uri="{FF2B5EF4-FFF2-40B4-BE49-F238E27FC236}">
                <a16:creationId xmlns:a16="http://schemas.microsoft.com/office/drawing/2014/main" id="{D79BC9C0-CD29-410D-AB2E-D7D9E7533325}"/>
              </a:ext>
            </a:extLst>
          </p:cNvPr>
          <p:cNvPicPr>
            <a:picLocks noChangeAspect="1"/>
          </p:cNvPicPr>
          <p:nvPr/>
        </p:nvPicPr>
        <p:blipFill rotWithShape="1">
          <a:blip r:embed="rId2">
            <a:extLst>
              <a:ext uri="{28A0092B-C50C-407E-A947-70E740481C1C}">
                <a14:useLocalDpi xmlns:a14="http://schemas.microsoft.com/office/drawing/2010/main" val="0"/>
              </a:ext>
            </a:extLst>
          </a:blip>
          <a:srcRect l="28125" t="3795" r="27853" b="3096"/>
          <a:stretch/>
        </p:blipFill>
        <p:spPr>
          <a:xfrm>
            <a:off x="8676860" y="3242768"/>
            <a:ext cx="3515139" cy="347608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C6C8C-3E04-4287-B367-AFF42EB3E95D}"/>
                  </a:ext>
                </a:extLst>
              </p:cNvPr>
              <p:cNvSpPr txBox="1"/>
              <p:nvPr/>
            </p:nvSpPr>
            <p:spPr>
              <a:xfrm>
                <a:off x="6765237" y="5138530"/>
                <a:ext cx="8547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rPr>
                        <m:t>𝑨</m:t>
                      </m:r>
                      <m:r>
                        <a:rPr lang="en-IN" b="1" i="1" smtClean="0">
                          <a:latin typeface="Cambria Math" panose="02040503050406030204" pitchFamily="18" charset="0"/>
                        </a:rPr>
                        <m:t>=</m:t>
                      </m:r>
                      <m:r>
                        <a:rPr lang="en-IN" b="1" i="1" smtClean="0">
                          <a:latin typeface="Cambria Math" panose="02040503050406030204" pitchFamily="18" charset="0"/>
                        </a:rPr>
                        <m:t>𝟎</m:t>
                      </m:r>
                    </m:oMath>
                  </m:oMathPara>
                </a14:m>
                <a:endParaRPr lang="en-IN" b="1" dirty="0"/>
              </a:p>
            </p:txBody>
          </p:sp>
        </mc:Choice>
        <mc:Fallback xmlns="">
          <p:sp>
            <p:nvSpPr>
              <p:cNvPr id="6" name="TextBox 5">
                <a:extLst>
                  <a:ext uri="{FF2B5EF4-FFF2-40B4-BE49-F238E27FC236}">
                    <a16:creationId xmlns:a16="http://schemas.microsoft.com/office/drawing/2014/main" id="{0E4C6C8C-3E04-4287-B367-AFF42EB3E95D}"/>
                  </a:ext>
                </a:extLst>
              </p:cNvPr>
              <p:cNvSpPr txBox="1">
                <a:spLocks noRot="1" noChangeAspect="1" noMove="1" noResize="1" noEditPoints="1" noAdjustHandles="1" noChangeArrowheads="1" noChangeShapeType="1" noTextEdit="1"/>
              </p:cNvSpPr>
              <p:nvPr/>
            </p:nvSpPr>
            <p:spPr>
              <a:xfrm>
                <a:off x="6765237" y="5138530"/>
                <a:ext cx="854765" cy="369332"/>
              </a:xfrm>
              <a:prstGeom prst="rect">
                <a:avLst/>
              </a:prstGeom>
              <a:blipFill>
                <a:blip r:embed="rId3"/>
                <a:stretch>
                  <a:fillRect/>
                </a:stretch>
              </a:blipFill>
            </p:spPr>
            <p:txBody>
              <a:bodyPr/>
              <a:lstStyle/>
              <a:p>
                <a:r>
                  <a:rPr lang="en-IN">
                    <a:noFill/>
                  </a:rPr>
                  <a:t> </a:t>
                </a:r>
              </a:p>
            </p:txBody>
          </p:sp>
        </mc:Fallback>
      </mc:AlternateContent>
      <p:cxnSp>
        <p:nvCxnSpPr>
          <p:cNvPr id="8" name="Straight Arrow Connector 7">
            <a:extLst>
              <a:ext uri="{FF2B5EF4-FFF2-40B4-BE49-F238E27FC236}">
                <a16:creationId xmlns:a16="http://schemas.microsoft.com/office/drawing/2014/main" id="{D4AC7437-7D05-4386-A07F-D7B04F067C1A}"/>
              </a:ext>
            </a:extLst>
          </p:cNvPr>
          <p:cNvCxnSpPr>
            <a:cxnSpLocks/>
          </p:cNvCxnSpPr>
          <p:nvPr/>
        </p:nvCxnSpPr>
        <p:spPr>
          <a:xfrm flipV="1">
            <a:off x="7182682" y="4796143"/>
            <a:ext cx="1494178" cy="34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3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445C-3A49-4172-8F50-8D287E8C75B6}"/>
              </a:ext>
            </a:extLst>
          </p:cNvPr>
          <p:cNvSpPr>
            <a:spLocks noGrp="1"/>
          </p:cNvSpPr>
          <p:nvPr>
            <p:ph type="title"/>
          </p:nvPr>
        </p:nvSpPr>
        <p:spPr>
          <a:xfrm>
            <a:off x="643467" y="321734"/>
            <a:ext cx="10905066" cy="1135737"/>
          </a:xfrm>
        </p:spPr>
        <p:txBody>
          <a:bodyPr>
            <a:normAutofit/>
          </a:bodyPr>
          <a:lstStyle/>
          <a:p>
            <a:r>
              <a:rPr lang="en-US" sz="3600" dirty="0"/>
              <a:t>Post processing (Magnetostatic)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CA750-E4C0-434B-8612-00CE890DBB79}"/>
                  </a:ext>
                </a:extLst>
              </p:cNvPr>
              <p:cNvSpPr>
                <a:spLocks noGrp="1"/>
              </p:cNvSpPr>
              <p:nvPr>
                <p:ph idx="1"/>
              </p:nvPr>
            </p:nvSpPr>
            <p:spPr>
              <a:xfrm>
                <a:off x="643467" y="1457471"/>
                <a:ext cx="5657942" cy="1820130"/>
              </a:xfrm>
            </p:spPr>
            <p:txBody>
              <a:bodyPr>
                <a:normAutofit/>
              </a:bodyPr>
              <a:lstStyle/>
              <a:p>
                <a:r>
                  <a:rPr lang="en-US" sz="2000" dirty="0"/>
                  <a:t>Calculation of magnetic loading</a:t>
                </a:r>
              </a:p>
              <a:p>
                <a:pPr marL="0" indent="0">
                  <a:buNone/>
                </a:pPr>
                <a14:m>
                  <m:oMathPara xmlns:m="http://schemas.openxmlformats.org/officeDocument/2006/math">
                    <m:oMathParaPr>
                      <m:jc m:val="centerGroup"/>
                    </m:oMathParaPr>
                    <m:oMath xmlns:m="http://schemas.openxmlformats.org/officeDocument/2006/math">
                      <m:r>
                        <m:rPr>
                          <m:sty m:val="p"/>
                        </m:rPr>
                        <a:rPr lang="en-IN" sz="2000" b="0" i="1">
                          <a:latin typeface="Cambria Math" panose="02040503050406030204" pitchFamily="18" charset="0"/>
                          <a:ea typeface="Cambria Math" panose="02040503050406030204" pitchFamily="18" charset="0"/>
                        </a:rPr>
                        <m:t>∇</m:t>
                      </m:r>
                      <m:r>
                        <a:rPr lang="en-IN" sz="2000" b="0" i="1">
                          <a:latin typeface="Cambria Math" panose="02040503050406030204" pitchFamily="18" charset="0"/>
                          <a:ea typeface="Cambria Math" panose="02040503050406030204" pitchFamily="18" charset="0"/>
                        </a:rPr>
                        <m:t>×(</m:t>
                      </m:r>
                      <m:f>
                        <m:fPr>
                          <m:ctrlPr>
                            <a:rPr lang="en-IN" sz="2000" b="0" i="1">
                              <a:latin typeface="Cambria Math" panose="02040503050406030204" pitchFamily="18" charset="0"/>
                              <a:ea typeface="Cambria Math" panose="02040503050406030204" pitchFamily="18" charset="0"/>
                            </a:rPr>
                          </m:ctrlPr>
                        </m:fPr>
                        <m:num>
                          <m:r>
                            <a:rPr lang="en-IN" sz="2000" b="0" i="1">
                              <a:latin typeface="Cambria Math" panose="02040503050406030204" pitchFamily="18" charset="0"/>
                              <a:ea typeface="Cambria Math" panose="02040503050406030204" pitchFamily="18" charset="0"/>
                            </a:rPr>
                            <m:t>1</m:t>
                          </m:r>
                        </m:num>
                        <m:den>
                          <m:sSub>
                            <m:sSubPr>
                              <m:ctrlPr>
                                <a:rPr lang="en-IN" sz="2000" b="0" i="1">
                                  <a:latin typeface="Cambria Math" panose="02040503050406030204" pitchFamily="18" charset="0"/>
                                  <a:ea typeface="Cambria Math" panose="02040503050406030204" pitchFamily="18" charset="0"/>
                                </a:rPr>
                              </m:ctrlPr>
                            </m:sSubPr>
                            <m:e>
                              <m:r>
                                <a:rPr lang="en-IN" sz="2000" b="0" i="1">
                                  <a:latin typeface="Cambria Math" panose="02040503050406030204" pitchFamily="18" charset="0"/>
                                  <a:ea typeface="Cambria Math" panose="02040503050406030204" pitchFamily="18" charset="0"/>
                                </a:rPr>
                                <m:t>𝜇</m:t>
                              </m:r>
                            </m:e>
                            <m:sub>
                              <m:r>
                                <a:rPr lang="en-IN" sz="2000" b="0" i="1">
                                  <a:latin typeface="Cambria Math" panose="02040503050406030204" pitchFamily="18" charset="0"/>
                                  <a:ea typeface="Cambria Math" panose="02040503050406030204" pitchFamily="18" charset="0"/>
                                </a:rPr>
                                <m:t>0</m:t>
                              </m:r>
                            </m:sub>
                          </m:sSub>
                          <m:sSub>
                            <m:sSubPr>
                              <m:ctrlPr>
                                <a:rPr lang="en-IN" sz="2000" b="0" i="1">
                                  <a:latin typeface="Cambria Math" panose="02040503050406030204" pitchFamily="18" charset="0"/>
                                  <a:ea typeface="Cambria Math" panose="02040503050406030204" pitchFamily="18" charset="0"/>
                                </a:rPr>
                              </m:ctrlPr>
                            </m:sSubPr>
                            <m:e>
                              <m:r>
                                <a:rPr lang="en-IN" sz="2000" b="0" i="1">
                                  <a:latin typeface="Cambria Math" panose="02040503050406030204" pitchFamily="18" charset="0"/>
                                  <a:ea typeface="Cambria Math" panose="02040503050406030204" pitchFamily="18" charset="0"/>
                                </a:rPr>
                                <m:t>𝜇</m:t>
                              </m:r>
                            </m:e>
                            <m:sub>
                              <m:r>
                                <a:rPr lang="en-IN" sz="2000" b="0" i="1">
                                  <a:latin typeface="Cambria Math" panose="02040503050406030204" pitchFamily="18" charset="0"/>
                                  <a:ea typeface="Cambria Math" panose="02040503050406030204" pitchFamily="18" charset="0"/>
                                </a:rPr>
                                <m:t>𝑟</m:t>
                              </m:r>
                            </m:sub>
                          </m:sSub>
                        </m:den>
                      </m:f>
                      <m:d>
                        <m:dPr>
                          <m:ctrlPr>
                            <a:rPr lang="en-IN" sz="2000" b="0" i="1">
                              <a:latin typeface="Cambria Math" panose="02040503050406030204" pitchFamily="18" charset="0"/>
                              <a:ea typeface="Cambria Math" panose="02040503050406030204" pitchFamily="18" charset="0"/>
                            </a:rPr>
                          </m:ctrlPr>
                        </m:dPr>
                        <m:e>
                          <m:r>
                            <m:rPr>
                              <m:sty m:val="p"/>
                            </m:rPr>
                            <a:rPr lang="en-IN" sz="2000" b="0" i="1">
                              <a:latin typeface="Cambria Math" panose="02040503050406030204" pitchFamily="18" charset="0"/>
                              <a:ea typeface="Cambria Math" panose="02040503050406030204" pitchFamily="18" charset="0"/>
                            </a:rPr>
                            <m:t>∇</m:t>
                          </m:r>
                          <m:r>
                            <a:rPr lang="en-IN" sz="2000" b="0" i="1">
                              <a:latin typeface="Cambria Math" panose="02040503050406030204" pitchFamily="18" charset="0"/>
                              <a:ea typeface="Cambria Math" panose="02040503050406030204" pitchFamily="18" charset="0"/>
                            </a:rPr>
                            <m:t>×</m:t>
                          </m:r>
                          <m:sSub>
                            <m:sSubPr>
                              <m:ctrlPr>
                                <a:rPr lang="en-IN" sz="2000" b="0" i="1">
                                  <a:latin typeface="Cambria Math" panose="02040503050406030204" pitchFamily="18" charset="0"/>
                                  <a:ea typeface="Cambria Math" panose="02040503050406030204" pitchFamily="18" charset="0"/>
                                </a:rPr>
                              </m:ctrlPr>
                            </m:sSubPr>
                            <m:e>
                              <m:r>
                                <a:rPr lang="en-IN" sz="2000" b="0" i="1">
                                  <a:latin typeface="Cambria Math" panose="02040503050406030204" pitchFamily="18" charset="0"/>
                                  <a:ea typeface="Cambria Math" panose="02040503050406030204" pitchFamily="18" charset="0"/>
                                </a:rPr>
                                <m:t>𝐴</m:t>
                              </m:r>
                            </m:e>
                            <m:sub>
                              <m:r>
                                <a:rPr lang="en-IN" sz="2000" b="0" i="1">
                                  <a:latin typeface="Cambria Math" panose="02040503050406030204" pitchFamily="18" charset="0"/>
                                  <a:ea typeface="Cambria Math" panose="02040503050406030204" pitchFamily="18" charset="0"/>
                                </a:rPr>
                                <m:t>𝑧</m:t>
                              </m:r>
                            </m:sub>
                          </m:sSub>
                        </m:e>
                      </m:d>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𝐽</m:t>
                          </m:r>
                        </m:e>
                        <m:sub>
                          <m:r>
                            <a:rPr lang="en-IN" sz="2000" b="0" i="1" smtClean="0">
                              <a:latin typeface="Cambria Math" panose="02040503050406030204" pitchFamily="18" charset="0"/>
                              <a:ea typeface="Cambria Math" panose="02040503050406030204" pitchFamily="18" charset="0"/>
                            </a:rPr>
                            <m:t>𝑧</m:t>
                          </m:r>
                        </m:sub>
                      </m:sSub>
                    </m:oMath>
                  </m:oMathPara>
                </a14:m>
                <a:endParaRPr lang="en-IN" sz="2000" dirty="0">
                  <a:ea typeface="Cambria Math" panose="02040503050406030204" pitchFamily="18" charset="0"/>
                </a:endParaRPr>
              </a:p>
              <a:p>
                <a:pPr marL="0" indent="0">
                  <a:buNone/>
                </a:pPr>
                <a:r>
                  <a:rPr lang="en-US" sz="200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𝐵</m:t>
                        </m:r>
                      </m:e>
                      <m:sub>
                        <m:r>
                          <a:rPr lang="en-US" sz="2000" b="0" i="1">
                            <a:latin typeface="Cambria Math" panose="02040503050406030204" pitchFamily="18" charset="0"/>
                          </a:rPr>
                          <m:t>𝑥𝑦</m:t>
                        </m:r>
                      </m:sub>
                    </m:sSub>
                    <m:r>
                      <a:rPr lang="en-US" sz="2000" b="0" i="1">
                        <a:latin typeface="Cambria Math" panose="02040503050406030204" pitchFamily="18" charset="0"/>
                      </a:rPr>
                      <m:t>= </m:t>
                    </m:r>
                    <m:r>
                      <m:rPr>
                        <m:sty m:val="p"/>
                      </m:rP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m:t>
                    </m:r>
                  </m:oMath>
                </a14:m>
                <a:r>
                  <a:rPr lang="en-IN" sz="2000" dirty="0">
                    <a:ea typeface="Cambria Math" panose="02040503050406030204" pitchFamily="18" charset="0"/>
                  </a:rPr>
                  <a:t> </a:t>
                </a: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𝐴</m:t>
                        </m:r>
                      </m:e>
                      <m:sub>
                        <m:r>
                          <a:rPr lang="en-IN" sz="2000" i="1">
                            <a:latin typeface="Cambria Math" panose="02040503050406030204" pitchFamily="18" charset="0"/>
                            <a:ea typeface="Cambria Math" panose="02040503050406030204" pitchFamily="18" charset="0"/>
                          </a:rPr>
                          <m:t>𝑧</m:t>
                        </m:r>
                      </m:sub>
                    </m:sSub>
                  </m:oMath>
                </a14:m>
                <a:endParaRPr lang="en-US" sz="2000" dirty="0">
                  <a:ea typeface="Cambria Math" panose="02040503050406030204" pitchFamily="18" charset="0"/>
                </a:endParaRPr>
              </a:p>
              <a:p>
                <a:pPr marL="0" indent="0">
                  <a:buNone/>
                </a:pPr>
                <a:r>
                  <a:rPr lang="en-US" sz="2000" dirty="0"/>
                  <a:t>      In field calculator </a:t>
                </a:r>
                <a:r>
                  <a:rPr lang="en-US" sz="2000" dirty="0">
                    <a:sym typeface="Wingdings" panose="05000000000000000000" pitchFamily="2" charset="2"/>
                  </a:rPr>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𝐵</m:t>
                        </m:r>
                      </m:e>
                      <m:sub>
                        <m:r>
                          <a:rPr lang="en-US" sz="2000" b="0" i="1">
                            <a:latin typeface="Cambria Math" panose="02040503050406030204" pitchFamily="18" charset="0"/>
                          </a:rPr>
                          <m:t>𝑥𝑦</m:t>
                        </m:r>
                      </m:sub>
                    </m:sSub>
                  </m:oMath>
                </a14:m>
                <a:r>
                  <a:rPr lang="en-US" sz="2000" dirty="0"/>
                  <a:t> </a:t>
                </a:r>
                <a:r>
                  <a:rPr lang="en-US" sz="2000" dirty="0">
                    <a:sym typeface="Wingdings" panose="05000000000000000000" pitchFamily="2" charset="2"/>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b="0" i="1">
                            <a:latin typeface="Cambria Math" panose="02040503050406030204" pitchFamily="18" charset="0"/>
                          </a:rPr>
                          <m:t>𝑟</m:t>
                        </m:r>
                        <m:r>
                          <a:rPr lang="en-US" sz="2000" b="0" i="1">
                            <a:latin typeface="Cambria Math" panose="02040503050406030204" pitchFamily="18" charset="0"/>
                            <a:ea typeface="Cambria Math" panose="02040503050406030204" pitchFamily="18" charset="0"/>
                          </a:rPr>
                          <m:t>𝜃</m:t>
                        </m:r>
                      </m:sub>
                    </m:sSub>
                  </m:oMath>
                </a14:m>
                <a:r>
                  <a:rPr lang="en-US" sz="2000" dirty="0">
                    <a:sym typeface="Wingdings" panose="05000000000000000000" pitchFamily="2" charset="2"/>
                  </a:rPr>
                  <a:t></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b="0" i="1">
                            <a:latin typeface="Cambria Math" panose="02040503050406030204" pitchFamily="18" charset="0"/>
                          </a:rPr>
                          <m:t>𝑟</m:t>
                        </m:r>
                      </m:sub>
                    </m:sSub>
                  </m:oMath>
                </a14:m>
                <a:endParaRPr lang="en-US" sz="2000" dirty="0"/>
              </a:p>
            </p:txBody>
          </p:sp>
        </mc:Choice>
        <mc:Fallback xmlns="">
          <p:sp>
            <p:nvSpPr>
              <p:cNvPr id="3" name="Content Placeholder 2">
                <a:extLst>
                  <a:ext uri="{FF2B5EF4-FFF2-40B4-BE49-F238E27FC236}">
                    <a16:creationId xmlns:a16="http://schemas.microsoft.com/office/drawing/2014/main" id="{33CCA750-E4C0-434B-8612-00CE890DBB79}"/>
                  </a:ext>
                </a:extLst>
              </p:cNvPr>
              <p:cNvSpPr>
                <a:spLocks noGrp="1" noRot="1" noChangeAspect="1" noMove="1" noResize="1" noEditPoints="1" noAdjustHandles="1" noChangeArrowheads="1" noChangeShapeType="1" noTextEdit="1"/>
              </p:cNvSpPr>
              <p:nvPr>
                <p:ph idx="1"/>
              </p:nvPr>
            </p:nvSpPr>
            <p:spPr>
              <a:xfrm>
                <a:off x="643467" y="1457471"/>
                <a:ext cx="5657942" cy="1820130"/>
              </a:xfrm>
              <a:blipFill>
                <a:blip r:embed="rId3"/>
                <a:stretch>
                  <a:fillRect l="-970" t="-3344" b="-2676"/>
                </a:stretch>
              </a:blipFill>
            </p:spPr>
            <p:txBody>
              <a:bodyPr/>
              <a:lstStyle/>
              <a:p>
                <a:r>
                  <a:rPr lang="en-IN">
                    <a:noFill/>
                  </a:rPr>
                  <a:t> </a:t>
                </a:r>
              </a:p>
            </p:txBody>
          </p:sp>
        </mc:Fallback>
      </mc:AlternateContent>
      <p:pic>
        <p:nvPicPr>
          <p:cNvPr id="5" name="Picture 4" descr="Diagram&#10;&#10;Description automatically generated">
            <a:extLst>
              <a:ext uri="{FF2B5EF4-FFF2-40B4-BE49-F238E27FC236}">
                <a16:creationId xmlns:a16="http://schemas.microsoft.com/office/drawing/2014/main" id="{0063DE4D-B7BC-4B3D-8B37-CF5E359BFB68}"/>
              </a:ext>
            </a:extLst>
          </p:cNvPr>
          <p:cNvPicPr>
            <a:picLocks noChangeAspect="1"/>
          </p:cNvPicPr>
          <p:nvPr/>
        </p:nvPicPr>
        <p:blipFill rotWithShape="1">
          <a:blip r:embed="rId4">
            <a:extLst>
              <a:ext uri="{28A0092B-C50C-407E-A947-70E740481C1C}">
                <a14:useLocalDpi xmlns:a14="http://schemas.microsoft.com/office/drawing/2010/main" val="0"/>
              </a:ext>
            </a:extLst>
          </a:blip>
          <a:srcRect l="29854" t="9835" r="30106" b="8668"/>
          <a:stretch/>
        </p:blipFill>
        <p:spPr>
          <a:xfrm>
            <a:off x="7147882" y="0"/>
            <a:ext cx="3535947" cy="3508514"/>
          </a:xfrm>
          <a:prstGeom prst="rect">
            <a:avLst/>
          </a:prstGeom>
        </p:spPr>
      </p:pic>
      <p:pic>
        <p:nvPicPr>
          <p:cNvPr id="12" name="Content Placeholder 4" descr="Chart, line chart&#10;&#10;Description automatically generated">
            <a:extLst>
              <a:ext uri="{FF2B5EF4-FFF2-40B4-BE49-F238E27FC236}">
                <a16:creationId xmlns:a16="http://schemas.microsoft.com/office/drawing/2014/main" id="{4D4C0AC1-02C1-4DE0-9F6F-17839350CE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5309" y="3580399"/>
            <a:ext cx="7666691" cy="3277601"/>
          </a:xfrm>
          <a:prstGeom prst="rect">
            <a:avLst/>
          </a:prstGeom>
        </p:spPr>
      </p:pic>
      <p:pic>
        <p:nvPicPr>
          <p:cNvPr id="20" name="Content Placeholder 4" descr="Chart, line chart&#10;&#10;Description automatically generated">
            <a:extLst>
              <a:ext uri="{FF2B5EF4-FFF2-40B4-BE49-F238E27FC236}">
                <a16:creationId xmlns:a16="http://schemas.microsoft.com/office/drawing/2014/main" id="{CC9176B2-C2F2-4920-B30C-2670DFEB8529}"/>
              </a:ext>
            </a:extLst>
          </p:cNvPr>
          <p:cNvPicPr>
            <a:picLocks noChangeAspect="1"/>
          </p:cNvPicPr>
          <p:nvPr/>
        </p:nvPicPr>
        <p:blipFill rotWithShape="1">
          <a:blip r:embed="rId5">
            <a:extLst>
              <a:ext uri="{28A0092B-C50C-407E-A947-70E740481C1C}">
                <a14:useLocalDpi xmlns:a14="http://schemas.microsoft.com/office/drawing/2010/main" val="0"/>
              </a:ext>
            </a:extLst>
          </a:blip>
          <a:srcRect l="85659" b="82100"/>
          <a:stretch/>
        </p:blipFill>
        <p:spPr>
          <a:xfrm>
            <a:off x="1908313" y="3759473"/>
            <a:ext cx="2512800" cy="1340836"/>
          </a:xfrm>
          <a:prstGeom prst="rect">
            <a:avLst/>
          </a:prstGeom>
        </p:spPr>
      </p:pic>
      <p:pic>
        <p:nvPicPr>
          <p:cNvPr id="21" name="Picture 20" descr="Diagram&#10;&#10;Description automatically generated">
            <a:extLst>
              <a:ext uri="{FF2B5EF4-FFF2-40B4-BE49-F238E27FC236}">
                <a16:creationId xmlns:a16="http://schemas.microsoft.com/office/drawing/2014/main" id="{71B7BC78-88D9-4ACE-B522-C15D8C4E7DD6}"/>
              </a:ext>
            </a:extLst>
          </p:cNvPr>
          <p:cNvPicPr>
            <a:picLocks noChangeAspect="1"/>
          </p:cNvPicPr>
          <p:nvPr/>
        </p:nvPicPr>
        <p:blipFill rotWithShape="1">
          <a:blip r:embed="rId4">
            <a:extLst>
              <a:ext uri="{28A0092B-C50C-407E-A947-70E740481C1C}">
                <a14:useLocalDpi xmlns:a14="http://schemas.microsoft.com/office/drawing/2010/main" val="0"/>
              </a:ext>
            </a:extLst>
          </a:blip>
          <a:srcRect l="-307" t="193" r="90521" b="16635"/>
          <a:stretch/>
        </p:blipFill>
        <p:spPr>
          <a:xfrm>
            <a:off x="10899080" y="0"/>
            <a:ext cx="864704" cy="3582971"/>
          </a:xfrm>
          <a:prstGeom prst="rect">
            <a:avLst/>
          </a:prstGeom>
        </p:spPr>
      </p:pic>
    </p:spTree>
    <p:extLst>
      <p:ext uri="{BB962C8B-B14F-4D97-AF65-F5344CB8AC3E}">
        <p14:creationId xmlns:p14="http://schemas.microsoft.com/office/powerpoint/2010/main" val="266509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AA7E-21EA-470D-A46E-25C36FD51A0D}"/>
              </a:ext>
            </a:extLst>
          </p:cNvPr>
          <p:cNvSpPr>
            <a:spLocks noGrp="1"/>
          </p:cNvSpPr>
          <p:nvPr>
            <p:ph type="title"/>
          </p:nvPr>
        </p:nvSpPr>
        <p:spPr>
          <a:xfrm>
            <a:off x="643467" y="321734"/>
            <a:ext cx="10905066" cy="1135737"/>
          </a:xfrm>
        </p:spPr>
        <p:txBody>
          <a:bodyPr>
            <a:normAutofit/>
          </a:bodyPr>
          <a:lstStyle/>
          <a:p>
            <a:r>
              <a:rPr lang="en-US" sz="3600"/>
              <a:t>Post processing (Magnetostatic)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F14B26-2FB0-48FE-BC3F-2914FEB7D637}"/>
                  </a:ext>
                </a:extLst>
              </p:cNvPr>
              <p:cNvSpPr>
                <a:spLocks noGrp="1"/>
              </p:cNvSpPr>
              <p:nvPr>
                <p:ph idx="1"/>
              </p:nvPr>
            </p:nvSpPr>
            <p:spPr>
              <a:xfrm>
                <a:off x="643470" y="1457471"/>
                <a:ext cx="4186948" cy="1983949"/>
              </a:xfrm>
            </p:spPr>
            <p:txBody>
              <a:bodyPr>
                <a:normAutofit/>
              </a:bodyPr>
              <a:lstStyle/>
              <a:p>
                <a:r>
                  <a:rPr lang="en-US" sz="2000" dirty="0"/>
                  <a:t>Calculation of  armature field</a:t>
                </a:r>
              </a:p>
              <a:p>
                <a:pPr marL="0" indent="0">
                  <a:buNone/>
                </a:pPr>
                <a14:m>
                  <m:oMathPara xmlns:m="http://schemas.openxmlformats.org/officeDocument/2006/math">
                    <m:oMathParaPr>
                      <m:jc m:val="centerGroup"/>
                    </m:oMathParaPr>
                    <m:oMath xmlns:m="http://schemas.openxmlformats.org/officeDocument/2006/math">
                      <m:r>
                        <m:rPr>
                          <m:sty m:val="p"/>
                        </m:rP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m:t>
                      </m:r>
                      <m:f>
                        <m:fPr>
                          <m:ctrlPr>
                            <a:rPr lang="en-IN" sz="2000" i="1">
                              <a:latin typeface="Cambria Math" panose="02040503050406030204" pitchFamily="18" charset="0"/>
                              <a:ea typeface="Cambria Math" panose="02040503050406030204" pitchFamily="18" charset="0"/>
                            </a:rPr>
                          </m:ctrlPr>
                        </m:fPr>
                        <m:num>
                          <m:r>
                            <a:rPr lang="en-IN" sz="2000" i="1">
                              <a:latin typeface="Cambria Math" panose="02040503050406030204" pitchFamily="18" charset="0"/>
                              <a:ea typeface="Cambria Math" panose="02040503050406030204" pitchFamily="18" charset="0"/>
                            </a:rPr>
                            <m:t>1</m:t>
                          </m:r>
                        </m:num>
                        <m:den>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𝜇</m:t>
                              </m:r>
                            </m:e>
                            <m:sub>
                              <m:r>
                                <a:rPr lang="en-IN" sz="2000" i="1">
                                  <a:latin typeface="Cambria Math" panose="02040503050406030204" pitchFamily="18" charset="0"/>
                                  <a:ea typeface="Cambria Math" panose="02040503050406030204" pitchFamily="18" charset="0"/>
                                </a:rPr>
                                <m:t>0</m:t>
                              </m:r>
                            </m:sub>
                          </m:sSub>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𝜇</m:t>
                              </m:r>
                            </m:e>
                            <m:sub>
                              <m:r>
                                <a:rPr lang="en-IN" sz="2000" i="1">
                                  <a:latin typeface="Cambria Math" panose="02040503050406030204" pitchFamily="18" charset="0"/>
                                  <a:ea typeface="Cambria Math" panose="02040503050406030204" pitchFamily="18" charset="0"/>
                                </a:rPr>
                                <m:t>𝑟</m:t>
                              </m:r>
                            </m:sub>
                          </m:sSub>
                        </m:den>
                      </m:f>
                      <m:d>
                        <m:dPr>
                          <m:ctrlPr>
                            <a:rPr lang="en-IN" sz="2000" i="1">
                              <a:latin typeface="Cambria Math" panose="02040503050406030204" pitchFamily="18" charset="0"/>
                              <a:ea typeface="Cambria Math" panose="02040503050406030204" pitchFamily="18" charset="0"/>
                            </a:rPr>
                          </m:ctrlPr>
                        </m:dPr>
                        <m:e>
                          <m:r>
                            <m:rPr>
                              <m:sty m:val="p"/>
                            </m:rP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𝐴</m:t>
                              </m:r>
                            </m:e>
                            <m:sub>
                              <m:r>
                                <a:rPr lang="en-IN" sz="2000" i="1">
                                  <a:latin typeface="Cambria Math" panose="02040503050406030204" pitchFamily="18" charset="0"/>
                                  <a:ea typeface="Cambria Math" panose="02040503050406030204" pitchFamily="18" charset="0"/>
                                </a:rPr>
                                <m:t>𝑧</m:t>
                              </m:r>
                            </m:sub>
                          </m:sSub>
                        </m:e>
                      </m:d>
                      <m:r>
                        <a:rPr lang="en-IN" sz="2000" i="1">
                          <a:latin typeface="Cambria Math" panose="02040503050406030204" pitchFamily="18" charset="0"/>
                          <a:ea typeface="Cambria Math" panose="02040503050406030204" pitchFamily="18" charset="0"/>
                        </a:rPr>
                        <m:t>=</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𝐽</m:t>
                          </m:r>
                        </m:e>
                        <m:sub>
                          <m:r>
                            <a:rPr lang="en-IN" sz="2000" i="1">
                              <a:latin typeface="Cambria Math" panose="02040503050406030204" pitchFamily="18" charset="0"/>
                              <a:ea typeface="Cambria Math" panose="02040503050406030204" pitchFamily="18" charset="0"/>
                            </a:rPr>
                            <m:t>𝑧</m:t>
                          </m:r>
                        </m:sub>
                      </m:sSub>
                    </m:oMath>
                  </m:oMathPara>
                </a14:m>
                <a:endParaRPr lang="en-IN" sz="2000" dirty="0">
                  <a:ea typeface="Cambria Math" panose="02040503050406030204" pitchFamily="18" charset="0"/>
                </a:endParaRPr>
              </a:p>
              <a:p>
                <a:pPr marL="0" indent="0">
                  <a:buNone/>
                </a:pPr>
                <a14:m>
                  <m:oMath xmlns:m="http://schemas.openxmlformats.org/officeDocument/2006/math">
                    <m:sSub>
                      <m:sSubPr>
                        <m:ctrlPr>
                          <a:rPr lang="en-US" sz="2000" i="1" smtClean="0">
                            <a:latin typeface="Cambria Math" panose="02040503050406030204" pitchFamily="18" charset="0"/>
                          </a:rPr>
                        </m:ctrlPr>
                      </m:sSubPr>
                      <m:e>
                        <m:r>
                          <a:rPr lang="en-IN" sz="2000" b="0" i="1" smtClean="0">
                            <a:latin typeface="Cambria Math" panose="02040503050406030204" pitchFamily="18" charset="0"/>
                          </a:rPr>
                          <m:t>  </m:t>
                        </m:r>
                        <m:r>
                          <a:rPr lang="en-US" sz="2000" b="0" i="1">
                            <a:latin typeface="Cambria Math" panose="02040503050406030204" pitchFamily="18" charset="0"/>
                          </a:rPr>
                          <m:t>𝐵</m:t>
                        </m:r>
                      </m:e>
                      <m:sub>
                        <m:r>
                          <a:rPr lang="en-US" sz="2000" b="0" i="1">
                            <a:latin typeface="Cambria Math" panose="02040503050406030204" pitchFamily="18" charset="0"/>
                          </a:rPr>
                          <m:t>𝑥𝑦</m:t>
                        </m:r>
                      </m:sub>
                    </m:sSub>
                    <m:r>
                      <a:rPr lang="en-US" sz="2000" b="0" i="1">
                        <a:latin typeface="Cambria Math" panose="02040503050406030204" pitchFamily="18" charset="0"/>
                      </a:rPr>
                      <m:t>= </m:t>
                    </m:r>
                    <m:r>
                      <m:rPr>
                        <m:sty m:val="p"/>
                      </m:rP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m:t>
                    </m:r>
                  </m:oMath>
                </a14:m>
                <a:r>
                  <a:rPr lang="en-IN" sz="2000" dirty="0">
                    <a:ea typeface="Cambria Math" panose="02040503050406030204" pitchFamily="18" charset="0"/>
                  </a:rPr>
                  <a:t> </a:t>
                </a:r>
                <a14:m>
                  <m:oMath xmlns:m="http://schemas.openxmlformats.org/officeDocument/2006/math">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𝐴</m:t>
                        </m:r>
                      </m:e>
                      <m:sub>
                        <m:r>
                          <a:rPr lang="en-IN" sz="2000" i="1">
                            <a:latin typeface="Cambria Math" panose="02040503050406030204" pitchFamily="18" charset="0"/>
                            <a:ea typeface="Cambria Math" panose="02040503050406030204" pitchFamily="18" charset="0"/>
                          </a:rPr>
                          <m:t>𝑧</m:t>
                        </m:r>
                      </m:sub>
                    </m:sSub>
                  </m:oMath>
                </a14:m>
                <a:endParaRPr lang="en-US" sz="2000" dirty="0"/>
              </a:p>
              <a:p>
                <a:pPr marL="0" indent="0">
                  <a:buNone/>
                </a:pPr>
                <a:r>
                  <a:rPr lang="en-US" sz="2000" dirty="0"/>
                  <a:t>  In field calculator </a:t>
                </a:r>
                <a:r>
                  <a:rPr lang="en-US" sz="2000" dirty="0">
                    <a:sym typeface="Wingdings" panose="05000000000000000000" pitchFamily="2" charset="2"/>
                  </a:rPr>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𝐵</m:t>
                        </m:r>
                      </m:e>
                      <m:sub>
                        <m:r>
                          <a:rPr lang="en-US" sz="2000" b="0" i="1">
                            <a:latin typeface="Cambria Math" panose="02040503050406030204" pitchFamily="18" charset="0"/>
                          </a:rPr>
                          <m:t>𝑥𝑦</m:t>
                        </m:r>
                      </m:sub>
                    </m:sSub>
                  </m:oMath>
                </a14:m>
                <a:r>
                  <a:rPr lang="en-US" sz="2000" dirty="0"/>
                  <a:t> </a:t>
                </a:r>
                <a:r>
                  <a:rPr lang="en-US" sz="2000" dirty="0">
                    <a:sym typeface="Wingdings" panose="05000000000000000000" pitchFamily="2" charset="2"/>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b="0" i="1">
                            <a:latin typeface="Cambria Math" panose="02040503050406030204" pitchFamily="18" charset="0"/>
                          </a:rPr>
                          <m:t>𝑟</m:t>
                        </m:r>
                        <m:r>
                          <a:rPr lang="en-US" sz="2000" b="0" i="1">
                            <a:latin typeface="Cambria Math" panose="02040503050406030204" pitchFamily="18" charset="0"/>
                            <a:ea typeface="Cambria Math" panose="02040503050406030204" pitchFamily="18" charset="0"/>
                          </a:rPr>
                          <m:t>𝜃</m:t>
                        </m:r>
                      </m:sub>
                    </m:sSub>
                  </m:oMath>
                </a14:m>
                <a:r>
                  <a:rPr lang="en-US" sz="2000" dirty="0">
                    <a:sym typeface="Wingdings" panose="05000000000000000000" pitchFamily="2" charset="2"/>
                  </a:rPr>
                  <a:t></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b="0" i="1">
                            <a:latin typeface="Cambria Math" panose="02040503050406030204" pitchFamily="18" charset="0"/>
                          </a:rPr>
                          <m:t>𝑟</m:t>
                        </m:r>
                      </m:sub>
                    </m:sSub>
                  </m:oMath>
                </a14:m>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15F14B26-2FB0-48FE-BC3F-2914FEB7D637}"/>
                  </a:ext>
                </a:extLst>
              </p:cNvPr>
              <p:cNvSpPr>
                <a:spLocks noGrp="1" noRot="1" noChangeAspect="1" noMove="1" noResize="1" noEditPoints="1" noAdjustHandles="1" noChangeArrowheads="1" noChangeShapeType="1" noTextEdit="1"/>
              </p:cNvSpPr>
              <p:nvPr>
                <p:ph idx="1"/>
              </p:nvPr>
            </p:nvSpPr>
            <p:spPr>
              <a:xfrm>
                <a:off x="643470" y="1457471"/>
                <a:ext cx="4186948" cy="1983949"/>
              </a:xfrm>
              <a:blipFill>
                <a:blip r:embed="rId2"/>
                <a:stretch>
                  <a:fillRect l="-1312" t="-3067"/>
                </a:stretch>
              </a:blipFill>
            </p:spPr>
            <p:txBody>
              <a:bodyPr/>
              <a:lstStyle/>
              <a:p>
                <a:r>
                  <a:rPr lang="en-IN">
                    <a:noFill/>
                  </a:rPr>
                  <a:t> </a:t>
                </a:r>
              </a:p>
            </p:txBody>
          </p:sp>
        </mc:Fallback>
      </mc:AlternateContent>
      <p:pic>
        <p:nvPicPr>
          <p:cNvPr id="6" name="Picture 5" descr="Sunburst chart&#10;&#10;Description automatically generated">
            <a:extLst>
              <a:ext uri="{FF2B5EF4-FFF2-40B4-BE49-F238E27FC236}">
                <a16:creationId xmlns:a16="http://schemas.microsoft.com/office/drawing/2014/main" id="{F67F41AD-B3A0-4770-A1E6-C08B964D6232}"/>
              </a:ext>
            </a:extLst>
          </p:cNvPr>
          <p:cNvPicPr>
            <a:picLocks noChangeAspect="1"/>
          </p:cNvPicPr>
          <p:nvPr/>
        </p:nvPicPr>
        <p:blipFill rotWithShape="1">
          <a:blip r:embed="rId3">
            <a:extLst>
              <a:ext uri="{28A0092B-C50C-407E-A947-70E740481C1C}">
                <a14:useLocalDpi xmlns:a14="http://schemas.microsoft.com/office/drawing/2010/main" val="0"/>
              </a:ext>
            </a:extLst>
          </a:blip>
          <a:srcRect l="22856" t="3253" r="23047" b="3423"/>
          <a:stretch/>
        </p:blipFill>
        <p:spPr>
          <a:xfrm>
            <a:off x="7093271" y="49695"/>
            <a:ext cx="3588027" cy="3605530"/>
          </a:xfrm>
          <a:prstGeom prst="rect">
            <a:avLst/>
          </a:prstGeom>
        </p:spPr>
      </p:pic>
      <p:pic>
        <p:nvPicPr>
          <p:cNvPr id="12" name="Picture 11" descr="Sunburst chart&#10;&#10;Description automatically generated">
            <a:extLst>
              <a:ext uri="{FF2B5EF4-FFF2-40B4-BE49-F238E27FC236}">
                <a16:creationId xmlns:a16="http://schemas.microsoft.com/office/drawing/2014/main" id="{2D8A1CC0-27D3-482B-A3AC-3C62344F6C6B}"/>
              </a:ext>
            </a:extLst>
          </p:cNvPr>
          <p:cNvPicPr>
            <a:picLocks noChangeAspect="1"/>
          </p:cNvPicPr>
          <p:nvPr/>
        </p:nvPicPr>
        <p:blipFill rotWithShape="1">
          <a:blip r:embed="rId3">
            <a:extLst>
              <a:ext uri="{28A0092B-C50C-407E-A947-70E740481C1C}">
                <a14:useLocalDpi xmlns:a14="http://schemas.microsoft.com/office/drawing/2010/main" val="0"/>
              </a:ext>
            </a:extLst>
          </a:blip>
          <a:srcRect l="-95" t="-446" r="92789" b="38693"/>
          <a:stretch/>
        </p:blipFill>
        <p:spPr>
          <a:xfrm>
            <a:off x="10915812" y="0"/>
            <a:ext cx="742788" cy="3656806"/>
          </a:xfrm>
          <a:prstGeom prst="rect">
            <a:avLst/>
          </a:prstGeom>
        </p:spPr>
      </p:pic>
      <p:pic>
        <p:nvPicPr>
          <p:cNvPr id="16" name="Content Placeholder 4" descr="Chart&#10;&#10;Description automatically generated with medium confidence">
            <a:extLst>
              <a:ext uri="{FF2B5EF4-FFF2-40B4-BE49-F238E27FC236}">
                <a16:creationId xmlns:a16="http://schemas.microsoft.com/office/drawing/2014/main" id="{1B00E348-140C-45A2-8E91-0A3FEA647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337" y="3655225"/>
            <a:ext cx="7491662" cy="3202774"/>
          </a:xfrm>
          <a:prstGeom prst="rect">
            <a:avLst/>
          </a:prstGeom>
        </p:spPr>
      </p:pic>
      <p:pic>
        <p:nvPicPr>
          <p:cNvPr id="20" name="Content Placeholder 4" descr="Chart&#10;&#10;Description automatically generated with medium confidence">
            <a:extLst>
              <a:ext uri="{FF2B5EF4-FFF2-40B4-BE49-F238E27FC236}">
                <a16:creationId xmlns:a16="http://schemas.microsoft.com/office/drawing/2014/main" id="{F0829E00-2D03-4567-8931-77AF945BECAB}"/>
              </a:ext>
            </a:extLst>
          </p:cNvPr>
          <p:cNvPicPr>
            <a:picLocks noChangeAspect="1"/>
          </p:cNvPicPr>
          <p:nvPr/>
        </p:nvPicPr>
        <p:blipFill rotWithShape="1">
          <a:blip r:embed="rId4">
            <a:extLst>
              <a:ext uri="{28A0092B-C50C-407E-A947-70E740481C1C}">
                <a14:useLocalDpi xmlns:a14="http://schemas.microsoft.com/office/drawing/2010/main" val="0"/>
              </a:ext>
            </a:extLst>
          </a:blip>
          <a:srcRect l="83755" b="79026"/>
          <a:stretch/>
        </p:blipFill>
        <p:spPr>
          <a:xfrm>
            <a:off x="2201203" y="3766929"/>
            <a:ext cx="2629215" cy="1451113"/>
          </a:xfrm>
          <a:prstGeom prst="rect">
            <a:avLst/>
          </a:prstGeom>
        </p:spPr>
      </p:pic>
    </p:spTree>
    <p:extLst>
      <p:ext uri="{BB962C8B-B14F-4D97-AF65-F5344CB8AC3E}">
        <p14:creationId xmlns:p14="http://schemas.microsoft.com/office/powerpoint/2010/main" val="3828586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TotalTime>
  <Words>655</Words>
  <Application>Microsoft Office PowerPoint</Application>
  <PresentationFormat>Widescreen</PresentationFormat>
  <Paragraphs>98</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 Theme</vt:lpstr>
      <vt:lpstr>Parameter estimation of Surface mounted permanent magnet BLDC motor in Ansys Maxwell</vt:lpstr>
      <vt:lpstr>Content</vt:lpstr>
      <vt:lpstr>Problem statement</vt:lpstr>
      <vt:lpstr>2D Geometry of IPM BLDC motor</vt:lpstr>
      <vt:lpstr>Governing equations</vt:lpstr>
      <vt:lpstr>Meshing</vt:lpstr>
      <vt:lpstr>Boundary Condition</vt:lpstr>
      <vt:lpstr>Post processing (Magnetostatic)</vt:lpstr>
      <vt:lpstr>Post processing (Magnetostatic)</vt:lpstr>
      <vt:lpstr>Inductance calculation</vt:lpstr>
      <vt:lpstr>Inductance result</vt:lpstr>
      <vt:lpstr>Back EMF</vt:lpstr>
      <vt:lpstr>Result</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of Surface permanent magnet BLDC motor</dc:title>
  <dc:creator>Sandeep</dc:creator>
  <cp:lastModifiedBy>Sandeep</cp:lastModifiedBy>
  <cp:revision>55</cp:revision>
  <dcterms:created xsi:type="dcterms:W3CDTF">2022-04-17T07:01:21Z</dcterms:created>
  <dcterms:modified xsi:type="dcterms:W3CDTF">2022-04-21T16:24:29Z</dcterms:modified>
</cp:coreProperties>
</file>